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256" r:id="rId2"/>
    <p:sldId id="257" r:id="rId3"/>
    <p:sldId id="258" r:id="rId4"/>
    <p:sldId id="259" r:id="rId5"/>
    <p:sldId id="290" r:id="rId6"/>
    <p:sldId id="291" r:id="rId7"/>
    <p:sldId id="284" r:id="rId8"/>
    <p:sldId id="285" r:id="rId9"/>
    <p:sldId id="286" r:id="rId10"/>
    <p:sldId id="266" r:id="rId11"/>
    <p:sldId id="282" r:id="rId12"/>
    <p:sldId id="275" r:id="rId13"/>
    <p:sldId id="261" r:id="rId14"/>
    <p:sldId id="262" r:id="rId15"/>
    <p:sldId id="263" r:id="rId16"/>
    <p:sldId id="264" r:id="rId17"/>
    <p:sldId id="268" r:id="rId18"/>
    <p:sldId id="265" r:id="rId19"/>
    <p:sldId id="270" r:id="rId20"/>
    <p:sldId id="271" r:id="rId21"/>
    <p:sldId id="272" r:id="rId22"/>
    <p:sldId id="273" r:id="rId23"/>
    <p:sldId id="276" r:id="rId24"/>
    <p:sldId id="277" r:id="rId25"/>
    <p:sldId id="278" r:id="rId26"/>
    <p:sldId id="279" r:id="rId27"/>
    <p:sldId id="280" r:id="rId28"/>
    <p:sldId id="283" r:id="rId29"/>
    <p:sldId id="287" r:id="rId30"/>
    <p:sldId id="292" r:id="rId31"/>
    <p:sldId id="294" r:id="rId32"/>
    <p:sldId id="295" r:id="rId33"/>
    <p:sldId id="296" r:id="rId34"/>
    <p:sldId id="297" r:id="rId35"/>
    <p:sldId id="298" r:id="rId36"/>
    <p:sldId id="299" r:id="rId37"/>
    <p:sldId id="300" r:id="rId38"/>
    <p:sldId id="301" r:id="rId39"/>
    <p:sldId id="302" r:id="rId40"/>
    <p:sldId id="303" r:id="rId41"/>
    <p:sldId id="29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D5C307-7443-410B-B111-522493BDE8F1}" type="datetimeFigureOut">
              <a:rPr lang="en-US" smtClean="0"/>
              <a:pPr/>
              <a:t>17-08-2019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7DB064-66CE-43E6-A169-AAAD5E49BA25}" type="slidenum">
              <a:rPr lang="en-US" smtClean="0"/>
              <a:pPr/>
              <a:t>‹#›</a:t>
            </a:fld>
            <a:endParaRPr lang="en-US"/>
          </a:p>
        </p:txBody>
      </p:sp>
    </p:spTree>
    <p:extLst>
      <p:ext uri="{BB962C8B-B14F-4D97-AF65-F5344CB8AC3E}">
        <p14:creationId xmlns:p14="http://schemas.microsoft.com/office/powerpoint/2010/main" xmlns="" val="588064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D707AC67-B6CD-4274-AD7B-B5F9B0CD1E0B}" type="slidenum">
              <a:rPr lang="en-US" smtClean="0"/>
              <a:pPr/>
              <a:t>22</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                           Ref: Dutta – Page 94</a:t>
            </a:r>
          </a:p>
        </p:txBody>
      </p:sp>
    </p:spTree>
    <p:extLst>
      <p:ext uri="{BB962C8B-B14F-4D97-AF65-F5344CB8AC3E}">
        <p14:creationId xmlns:p14="http://schemas.microsoft.com/office/powerpoint/2010/main" xmlns="" val="56200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D869E51-2EFF-465D-AE53-49223F92AD0E}" type="datetimeFigureOut">
              <a:rPr lang="en-US" smtClean="0"/>
              <a:pPr/>
              <a:t>17-08-2019</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9A49585F-DB7D-4348-A033-6B19313F3B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869E51-2EFF-465D-AE53-49223F92AD0E}" type="datetimeFigureOut">
              <a:rPr lang="en-US" smtClean="0"/>
              <a:pPr/>
              <a:t>17-08-2019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9585F-DB7D-4348-A033-6B19313F3B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D869E51-2EFF-465D-AE53-49223F92AD0E}" type="datetimeFigureOut">
              <a:rPr lang="en-US" smtClean="0"/>
              <a:pPr/>
              <a:t>17-08-2019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49585F-DB7D-4348-A033-6B19313F3B3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A59563-5671-4862-8CDF-4705477157C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D869E51-2EFF-465D-AE53-49223F92AD0E}" type="datetimeFigureOut">
              <a:rPr lang="en-US" smtClean="0"/>
              <a:pPr/>
              <a:t>17-08-2019</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9A49585F-DB7D-4348-A033-6B19313F3B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0D869E51-2EFF-465D-AE53-49223F92AD0E}" type="datetimeFigureOut">
              <a:rPr lang="en-US" smtClean="0"/>
              <a:pPr/>
              <a:t>17-08-2019</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9A49585F-DB7D-4348-A033-6B19313F3B35}"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D869E51-2EFF-465D-AE53-49223F92AD0E}" type="datetimeFigureOut">
              <a:rPr lang="en-US" smtClean="0"/>
              <a:pPr/>
              <a:t>17-08-2019</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9A49585F-DB7D-4348-A033-6B19313F3B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D869E51-2EFF-465D-AE53-49223F92AD0E}" type="datetimeFigureOut">
              <a:rPr lang="en-US" smtClean="0"/>
              <a:pPr/>
              <a:t>17-08-2019</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9A49585F-DB7D-4348-A033-6B19313F3B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D869E51-2EFF-465D-AE53-49223F92AD0E}" type="datetimeFigureOut">
              <a:rPr lang="en-US" smtClean="0"/>
              <a:pPr/>
              <a:t>17-08-2019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49585F-DB7D-4348-A033-6B19313F3B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D869E51-2EFF-465D-AE53-49223F92AD0E}" type="datetimeFigureOut">
              <a:rPr lang="en-US" smtClean="0"/>
              <a:pPr/>
              <a:t>17-08-2019</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9A49585F-DB7D-4348-A033-6B19313F3B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D869E51-2EFF-465D-AE53-49223F92AD0E}" type="datetimeFigureOut">
              <a:rPr lang="en-US" smtClean="0"/>
              <a:pPr/>
              <a:t>17-08-2019</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9A49585F-DB7D-4348-A033-6B19313F3B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D869E51-2EFF-465D-AE53-49223F92AD0E}" type="datetimeFigureOut">
              <a:rPr lang="en-US" smtClean="0"/>
              <a:pPr/>
              <a:t>17-08-2019</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A49585F-DB7D-4348-A033-6B19313F3B35}"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D869E51-2EFF-465D-AE53-49223F92AD0E}" type="datetimeFigureOut">
              <a:rPr lang="en-US" smtClean="0"/>
              <a:pPr/>
              <a:t>17-08-2019</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A49585F-DB7D-4348-A033-6B19313F3B3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hyperlink" Target="http://www.animatedgif.net/bodyparts/hands-1_e0.gif" TargetMode="External"/><Relationship Id="rId1" Type="http://schemas.openxmlformats.org/officeDocument/2006/relationships/slideLayout" Target="../slideLayouts/slideLayout2.xml"/><Relationship Id="rId5" Type="http://schemas.openxmlformats.org/officeDocument/2006/relationships/image" Target="../media/image14.gif"/><Relationship Id="rId4" Type="http://schemas.openxmlformats.org/officeDocument/2006/relationships/hyperlink" Target="http://www.animatedgif.net/bulletsballs/bullani_e0.gi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brooksidepress.org/Products/Military_OBGYN/Textbook/GynecologicExam/Pelvic/Position.jpg"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Pap smear</a:t>
            </a:r>
            <a:endParaRPr lang="en-US" dirty="0"/>
          </a:p>
        </p:txBody>
      </p:sp>
      <p:sp>
        <p:nvSpPr>
          <p:cNvPr id="3" name="Subtitle 2"/>
          <p:cNvSpPr>
            <a:spLocks noGrp="1"/>
          </p:cNvSpPr>
          <p:nvPr>
            <p:ph type="subTitle" idx="1"/>
          </p:nvPr>
        </p:nvSpPr>
        <p:spPr>
          <a:xfrm>
            <a:off x="540544" y="7924800"/>
            <a:ext cx="8062912" cy="228600"/>
          </a:xfrm>
        </p:spPr>
        <p:txBody>
          <a:bodyPr>
            <a:normAutofit fontScale="32500" lnSpcReduction="20000"/>
          </a:bodyPr>
          <a:lstStyle/>
          <a:p>
            <a:endParaRPr lang="en-US" dirty="0"/>
          </a:p>
        </p:txBody>
      </p:sp>
      <p:sp>
        <p:nvSpPr>
          <p:cNvPr id="4" name="TextBox 3"/>
          <p:cNvSpPr txBox="1"/>
          <p:nvPr/>
        </p:nvSpPr>
        <p:spPr>
          <a:xfrm>
            <a:off x="4572000" y="5369644"/>
            <a:ext cx="4392488" cy="923330"/>
          </a:xfrm>
          <a:prstGeom prst="rect">
            <a:avLst/>
          </a:prstGeom>
          <a:noFill/>
        </p:spPr>
        <p:txBody>
          <a:bodyPr wrap="square" rtlCol="0">
            <a:spAutoFit/>
          </a:bodyPr>
          <a:lstStyle/>
          <a:p>
            <a:r>
              <a:rPr lang="en-IN" dirty="0" smtClean="0">
                <a:latin typeface="Arial" panose="020B0604020202020204" pitchFamily="34" charset="0"/>
                <a:cs typeface="Arial" panose="020B0604020202020204" pitchFamily="34" charset="0"/>
              </a:rPr>
              <a:t>Dr </a:t>
            </a:r>
            <a:r>
              <a:rPr lang="en-IN" dirty="0" err="1" smtClean="0">
                <a:latin typeface="Arial" panose="020B0604020202020204" pitchFamily="34" charset="0"/>
                <a:cs typeface="Arial" panose="020B0604020202020204" pitchFamily="34" charset="0"/>
              </a:rPr>
              <a:t>Shanthi</a:t>
            </a:r>
            <a:r>
              <a:rPr lang="en-IN" dirty="0" smtClean="0">
                <a:latin typeface="Arial" panose="020B0604020202020204" pitchFamily="34" charset="0"/>
                <a:cs typeface="Arial" panose="020B0604020202020204" pitchFamily="34" charset="0"/>
              </a:rPr>
              <a:t> Serene </a:t>
            </a:r>
            <a:r>
              <a:rPr lang="en-IN" dirty="0" err="1" smtClean="0">
                <a:latin typeface="Arial" panose="020B0604020202020204" pitchFamily="34" charset="0"/>
                <a:cs typeface="Arial" panose="020B0604020202020204" pitchFamily="34" charset="0"/>
              </a:rPr>
              <a:t>Sylum</a:t>
            </a:r>
            <a:r>
              <a:rPr lang="en-IN" dirty="0" smtClean="0">
                <a:latin typeface="Arial" panose="020B0604020202020204" pitchFamily="34" charset="0"/>
                <a:cs typeface="Arial" panose="020B0604020202020204" pitchFamily="34" charset="0"/>
              </a:rPr>
              <a:t> V MD(</a:t>
            </a:r>
            <a:r>
              <a:rPr lang="en-IN" dirty="0" err="1" smtClean="0">
                <a:latin typeface="Arial" panose="020B0604020202020204" pitchFamily="34" charset="0"/>
                <a:cs typeface="Arial" panose="020B0604020202020204" pitchFamily="34" charset="0"/>
              </a:rPr>
              <a:t>Hom</a:t>
            </a:r>
            <a:r>
              <a:rPr lang="en-IN" dirty="0" smtClean="0">
                <a:latin typeface="Arial" panose="020B0604020202020204" pitchFamily="34" charset="0"/>
                <a:cs typeface="Arial" panose="020B0604020202020204" pitchFamily="34" charset="0"/>
              </a:rPr>
              <a:t>)</a:t>
            </a:r>
          </a:p>
          <a:p>
            <a:r>
              <a:rPr lang="en-IN" dirty="0" smtClean="0">
                <a:latin typeface="Arial" panose="020B0604020202020204" pitchFamily="34" charset="0"/>
                <a:cs typeface="Arial" panose="020B0604020202020204" pitchFamily="34" charset="0"/>
              </a:rPr>
              <a:t>Professor &amp; HOD</a:t>
            </a:r>
          </a:p>
          <a:p>
            <a:r>
              <a:rPr lang="en-IN" dirty="0" err="1" smtClean="0">
                <a:latin typeface="Arial" panose="020B0604020202020204" pitchFamily="34" charset="0"/>
                <a:cs typeface="Arial" panose="020B0604020202020204" pitchFamily="34" charset="0"/>
              </a:rPr>
              <a:t>Dept</a:t>
            </a:r>
            <a:r>
              <a:rPr lang="en-IN" dirty="0" smtClean="0">
                <a:latin typeface="Arial" panose="020B0604020202020204" pitchFamily="34" charset="0"/>
                <a:cs typeface="Arial" panose="020B0604020202020204" pitchFamily="34" charset="0"/>
              </a:rPr>
              <a:t>: Obstetrics &amp; Gynaecology</a:t>
            </a:r>
            <a:endParaRPr lang="en-IN"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t>Vaginal or cervical discharge: </a:t>
            </a:r>
            <a:r>
              <a:rPr lang="en-US" dirty="0" smtClean="0"/>
              <a:t>The patient is</a:t>
            </a:r>
          </a:p>
          <a:p>
            <a:r>
              <a:rPr lang="en-US" dirty="0" smtClean="0"/>
              <a:t>advised not to have vaginal douche at least in</a:t>
            </a:r>
          </a:p>
          <a:p>
            <a:r>
              <a:rPr lang="en-US" dirty="0" smtClean="0"/>
              <a:t>previous 24 hours. </a:t>
            </a:r>
            <a:r>
              <a:rPr lang="en-US" b="1" dirty="0" smtClean="0"/>
              <a:t>Cusco</a:t>
            </a:r>
            <a:r>
              <a:rPr lang="en-US" dirty="0" smtClean="0"/>
              <a:t>’</a:t>
            </a:r>
            <a:r>
              <a:rPr lang="en-US" b="1" dirty="0" smtClean="0"/>
              <a:t>s bivalve speculum</a:t>
            </a:r>
            <a:endParaRPr lang="en-US" dirty="0" smtClean="0"/>
          </a:p>
          <a:p>
            <a:r>
              <a:rPr lang="en-US" b="1" dirty="0" smtClean="0"/>
              <a:t>is introduced without lubricant and prior to</a:t>
            </a:r>
            <a:endParaRPr lang="en-US" dirty="0" smtClean="0"/>
          </a:p>
          <a:p>
            <a:r>
              <a:rPr lang="en-US" b="1" dirty="0" smtClean="0"/>
              <a:t>internal examination</a:t>
            </a:r>
            <a:r>
              <a:rPr lang="en-US" dirty="0" smtClean="0"/>
              <a:t>. The material collected in</a:t>
            </a:r>
          </a:p>
          <a:p>
            <a:r>
              <a:rPr lang="en-US" dirty="0" smtClean="0"/>
              <a:t>the posterior blade or from the cervical canal as</a:t>
            </a:r>
          </a:p>
          <a:p>
            <a:r>
              <a:rPr lang="en-US" dirty="0" smtClean="0"/>
              <a:t>the case may be, is taken either by a platinum loop</a:t>
            </a:r>
          </a:p>
          <a:p>
            <a:r>
              <a:rPr lang="en-US" dirty="0" smtClean="0"/>
              <a:t>or swab stick.</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845208"/>
          </a:xfrm>
        </p:spPr>
        <p:txBody>
          <a:bodyPr/>
          <a:lstStyle/>
          <a:p>
            <a:r>
              <a:rPr lang="en-US" b="1" dirty="0" smtClean="0"/>
              <a:t>Cervical scraping: </a:t>
            </a:r>
            <a:r>
              <a:rPr lang="en-US" dirty="0" smtClean="0"/>
              <a:t>The material from the cervix is</a:t>
            </a:r>
          </a:p>
          <a:p>
            <a:r>
              <a:rPr lang="en-US" dirty="0" smtClean="0"/>
              <a:t>best collected using </a:t>
            </a:r>
            <a:r>
              <a:rPr lang="en-US" dirty="0" err="1" smtClean="0"/>
              <a:t>Ayre’s</a:t>
            </a:r>
            <a:r>
              <a:rPr lang="en-US" dirty="0" smtClean="0"/>
              <a:t> spatula made of wood or</a:t>
            </a:r>
          </a:p>
          <a:p>
            <a:r>
              <a:rPr lang="en-US" dirty="0" smtClean="0"/>
              <a:t>plastic. Whole of the </a:t>
            </a:r>
            <a:r>
              <a:rPr lang="en-US" dirty="0" err="1" smtClean="0"/>
              <a:t>squamocolumnar</a:t>
            </a:r>
            <a:r>
              <a:rPr lang="en-US" dirty="0" smtClean="0"/>
              <a:t> junction has to</a:t>
            </a:r>
          </a:p>
          <a:p>
            <a:r>
              <a:rPr lang="en-US" dirty="0" smtClean="0"/>
              <a:t>be scrapped to obtain good material.</a:t>
            </a:r>
          </a:p>
          <a:p>
            <a:endParaRPr lang="en-US" dirty="0"/>
          </a:p>
        </p:txBody>
      </p:sp>
      <p:pic>
        <p:nvPicPr>
          <p:cNvPr id="4" name="Picture 3"/>
          <p:cNvPicPr/>
          <p:nvPr/>
        </p:nvPicPr>
        <p:blipFill>
          <a:blip r:embed="rId2"/>
          <a:srcRect/>
          <a:stretch>
            <a:fillRect/>
          </a:stretch>
        </p:blipFill>
        <p:spPr bwMode="auto">
          <a:xfrm>
            <a:off x="1219200" y="4495800"/>
            <a:ext cx="67056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684213" y="908050"/>
            <a:ext cx="6696075" cy="1631216"/>
          </a:xfrm>
          <a:prstGeom prst="rect">
            <a:avLst/>
          </a:prstGeom>
          <a:noFill/>
          <a:ln w="9525">
            <a:noFill/>
            <a:miter lim="800000"/>
            <a:headEnd/>
            <a:tailEnd/>
          </a:ln>
        </p:spPr>
        <p:txBody>
          <a:bodyPr>
            <a:spAutoFit/>
          </a:bodyPr>
          <a:lstStyle/>
          <a:p>
            <a:r>
              <a:rPr lang="en-US" sz="2000" dirty="0"/>
              <a:t>Various types of speculums are available-</a:t>
            </a:r>
          </a:p>
          <a:p>
            <a:endParaRPr lang="en-US" sz="2000" dirty="0"/>
          </a:p>
          <a:p>
            <a:r>
              <a:rPr lang="en-US" sz="2000" dirty="0"/>
              <a:t>    1. Cusco’s speculum </a:t>
            </a:r>
          </a:p>
          <a:p>
            <a:r>
              <a:rPr lang="en-US" sz="2000" dirty="0"/>
              <a:t>    2. </a:t>
            </a:r>
            <a:r>
              <a:rPr lang="en-US" sz="2000" dirty="0" err="1"/>
              <a:t>Sim’s</a:t>
            </a:r>
            <a:r>
              <a:rPr lang="en-US" sz="2000" dirty="0"/>
              <a:t> speculum</a:t>
            </a:r>
          </a:p>
          <a:p>
            <a:r>
              <a:rPr lang="en-US" sz="2000" dirty="0"/>
              <a:t>    3. Ferguson’s speculum</a:t>
            </a:r>
          </a:p>
        </p:txBody>
      </p:sp>
      <p:pic>
        <p:nvPicPr>
          <p:cNvPr id="48131" name="Picture 8" descr="Ferguson1A"/>
          <p:cNvPicPr>
            <a:picLocks noGrp="1" noChangeAspect="1" noChangeArrowheads="1"/>
          </p:cNvPicPr>
          <p:nvPr>
            <p:ph type="body" sz="half" idx="2"/>
          </p:nvPr>
        </p:nvPicPr>
        <p:blipFill>
          <a:blip r:embed="rId2"/>
          <a:srcRect/>
          <a:stretch>
            <a:fillRect/>
          </a:stretch>
        </p:blipFill>
        <p:spPr>
          <a:xfrm>
            <a:off x="5148263" y="4365625"/>
            <a:ext cx="2743200" cy="1417638"/>
          </a:xfrm>
          <a:noFill/>
        </p:spPr>
      </p:pic>
      <p:pic>
        <p:nvPicPr>
          <p:cNvPr id="48132" name="Picture 9" descr="vaginal%20speculum"/>
          <p:cNvPicPr>
            <a:picLocks noGrp="1" noChangeAspect="1" noChangeArrowheads="1"/>
          </p:cNvPicPr>
          <p:nvPr>
            <p:ph type="title"/>
          </p:nvPr>
        </p:nvPicPr>
        <p:blipFill>
          <a:blip r:embed="rId3"/>
          <a:srcRect/>
          <a:stretch>
            <a:fillRect/>
          </a:stretch>
        </p:blipFill>
        <p:spPr>
          <a:xfrm>
            <a:off x="5867400" y="1773238"/>
            <a:ext cx="1820863" cy="1846262"/>
          </a:xfrm>
          <a:noFill/>
        </p:spPr>
      </p:pic>
      <p:pic>
        <p:nvPicPr>
          <p:cNvPr id="48133" name="Picture 10"/>
          <p:cNvPicPr>
            <a:picLocks noGrp="1" noChangeAspect="1" noChangeArrowheads="1"/>
          </p:cNvPicPr>
          <p:nvPr>
            <p:ph type="body" idx="1"/>
          </p:nvPr>
        </p:nvPicPr>
        <p:blipFill>
          <a:blip r:embed="rId4"/>
          <a:srcRect/>
          <a:stretch>
            <a:fillRect/>
          </a:stretch>
        </p:blipFill>
        <p:spPr>
          <a:xfrm>
            <a:off x="827088" y="3789363"/>
            <a:ext cx="1987550" cy="2249487"/>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ï Nurse should advise patient to make an  appointment other than during  menstruationï Before appoiment :   1.Avoid interc..."/>
          <p:cNvPicPr>
            <a:picLocks noChangeAspect="1" noChangeArrowheads="1"/>
          </p:cNvPicPr>
          <p:nvPr/>
        </p:nvPicPr>
        <p:blipFill>
          <a:blip r:embed="rId2"/>
          <a:srcRect/>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1. Inform and explain the procedure to   patient2. Advice patient to void.3. Provide privacy.4. Assistant position Lithoto..."/>
          <p:cNvPicPr>
            <a:picLocks noChangeAspect="1" noChangeArrowheads="1"/>
          </p:cNvPicPr>
          <p:nvPr/>
        </p:nvPicPr>
        <p:blipFill>
          <a:blip r:embed="rId2"/>
          <a:srcRect/>
          <a:stretch>
            <a:fillRect/>
          </a:stretch>
        </p:blipFill>
        <p:spPr bwMode="auto">
          <a:xfrm>
            <a:off x="-23703" y="0"/>
            <a:ext cx="9167703"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ï   Normal: negative means there is no identifiable    infection.ï   ASCUS :presence of a high-risk infection with HPV.ï  ..."/>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1.Tell patient to inform any excessive  bleeding after procedure(a little bid  bleeding is normal.)2.Instruct patient to f..."/>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Pre-requisites are,</a:t>
            </a:r>
          </a:p>
        </p:txBody>
      </p:sp>
      <p:sp>
        <p:nvSpPr>
          <p:cNvPr id="7171" name="Rectangle 3"/>
          <p:cNvSpPr>
            <a:spLocks noGrp="1" noChangeArrowheads="1"/>
          </p:cNvSpPr>
          <p:nvPr>
            <p:ph type="body" idx="1"/>
          </p:nvPr>
        </p:nvSpPr>
        <p:spPr>
          <a:xfrm>
            <a:off x="685800" y="1295400"/>
            <a:ext cx="8207375" cy="5157788"/>
          </a:xfrm>
        </p:spPr>
        <p:txBody>
          <a:bodyPr/>
          <a:lstStyle/>
          <a:p>
            <a:pPr eaLnBrk="1" hangingPunct="1">
              <a:buFontTx/>
              <a:buNone/>
            </a:pPr>
            <a:r>
              <a:rPr lang="en-US" smtClean="0"/>
              <a:t>   Request self empty bladder except</a:t>
            </a:r>
          </a:p>
          <a:p>
            <a:pPr eaLnBrk="1" hangingPunct="1">
              <a:buFontTx/>
              <a:buNone/>
            </a:pPr>
            <a:r>
              <a:rPr lang="en-US" smtClean="0"/>
              <a:t>           stress incontinence.</a:t>
            </a:r>
          </a:p>
          <a:p>
            <a:pPr eaLnBrk="1" hangingPunct="1">
              <a:buFontTx/>
              <a:buNone/>
            </a:pPr>
            <a:r>
              <a:rPr lang="en-US" smtClean="0"/>
              <a:t>   Lower bowel should be empty {rectum &amp;</a:t>
            </a:r>
          </a:p>
          <a:p>
            <a:pPr eaLnBrk="1" hangingPunct="1">
              <a:buFontTx/>
              <a:buNone/>
            </a:pPr>
            <a:r>
              <a:rPr lang="en-US" smtClean="0"/>
              <a:t>           pelvic colon}.</a:t>
            </a:r>
          </a:p>
          <a:p>
            <a:pPr eaLnBrk="1" hangingPunct="1">
              <a:buFontTx/>
              <a:buNone/>
            </a:pPr>
            <a:r>
              <a:rPr lang="en-US" smtClean="0"/>
              <a:t>   A female attendant.</a:t>
            </a:r>
          </a:p>
          <a:p>
            <a:pPr eaLnBrk="1" hangingPunct="1">
              <a:buFontTx/>
              <a:buNone/>
            </a:pPr>
            <a:r>
              <a:rPr lang="en-US" smtClean="0"/>
              <a:t>   Get consent from the pt or guardien</a:t>
            </a:r>
          </a:p>
          <a:p>
            <a:pPr eaLnBrk="1" hangingPunct="1">
              <a:buFontTx/>
              <a:buNone/>
            </a:pPr>
            <a:r>
              <a:rPr lang="en-US" smtClean="0"/>
              <a:t>          for examining a minor or unmarried.</a:t>
            </a:r>
          </a:p>
          <a:p>
            <a:pPr eaLnBrk="1" hangingPunct="1">
              <a:buFontTx/>
              <a:buNone/>
            </a:pPr>
            <a:r>
              <a:rPr lang="en-US" smtClean="0"/>
              <a:t>   Very good light source.</a:t>
            </a:r>
          </a:p>
          <a:p>
            <a:pPr eaLnBrk="1" hangingPunct="1"/>
            <a:endParaRPr lang="en-US" smtClean="0"/>
          </a:p>
        </p:txBody>
      </p:sp>
      <p:pic>
        <p:nvPicPr>
          <p:cNvPr id="7172" name="Picture 4" descr="Tiny Humy"/>
          <p:cNvPicPr>
            <a:picLocks noChangeAspect="1" noChangeArrowheads="1" noCrop="1"/>
          </p:cNvPicPr>
          <p:nvPr/>
        </p:nvPicPr>
        <p:blipFill>
          <a:blip r:embed="rId2"/>
          <a:srcRect/>
          <a:stretch>
            <a:fillRect/>
          </a:stretch>
        </p:blipFill>
        <p:spPr bwMode="auto">
          <a:xfrm>
            <a:off x="468313" y="1412875"/>
            <a:ext cx="674687" cy="342900"/>
          </a:xfrm>
          <a:prstGeom prst="rect">
            <a:avLst/>
          </a:prstGeom>
          <a:noFill/>
          <a:ln w="9525">
            <a:noFill/>
            <a:miter lim="800000"/>
            <a:headEnd/>
            <a:tailEnd/>
          </a:ln>
        </p:spPr>
      </p:pic>
      <p:pic>
        <p:nvPicPr>
          <p:cNvPr id="7173" name="Picture 5" descr="Tiny Humy"/>
          <p:cNvPicPr>
            <a:picLocks noChangeAspect="1" noChangeArrowheads="1" noCrop="1"/>
          </p:cNvPicPr>
          <p:nvPr/>
        </p:nvPicPr>
        <p:blipFill>
          <a:blip r:embed="rId2"/>
          <a:srcRect/>
          <a:stretch>
            <a:fillRect/>
          </a:stretch>
        </p:blipFill>
        <p:spPr bwMode="auto">
          <a:xfrm>
            <a:off x="468313" y="3789363"/>
            <a:ext cx="674687" cy="342900"/>
          </a:xfrm>
          <a:prstGeom prst="rect">
            <a:avLst/>
          </a:prstGeom>
          <a:noFill/>
          <a:ln w="9525">
            <a:noFill/>
            <a:miter lim="800000"/>
            <a:headEnd/>
            <a:tailEnd/>
          </a:ln>
        </p:spPr>
      </p:pic>
      <p:pic>
        <p:nvPicPr>
          <p:cNvPr id="7174" name="Picture 6" descr="Tiny Humy"/>
          <p:cNvPicPr>
            <a:picLocks noChangeAspect="1" noChangeArrowheads="1" noCrop="1"/>
          </p:cNvPicPr>
          <p:nvPr/>
        </p:nvPicPr>
        <p:blipFill>
          <a:blip r:embed="rId2"/>
          <a:srcRect/>
          <a:stretch>
            <a:fillRect/>
          </a:stretch>
        </p:blipFill>
        <p:spPr bwMode="auto">
          <a:xfrm>
            <a:off x="468313" y="2565400"/>
            <a:ext cx="674687" cy="342900"/>
          </a:xfrm>
          <a:prstGeom prst="rect">
            <a:avLst/>
          </a:prstGeom>
          <a:noFill/>
          <a:ln w="9525">
            <a:noFill/>
            <a:miter lim="800000"/>
            <a:headEnd/>
            <a:tailEnd/>
          </a:ln>
        </p:spPr>
      </p:pic>
      <p:pic>
        <p:nvPicPr>
          <p:cNvPr id="7175" name="Picture 7" descr="Tiny Humy"/>
          <p:cNvPicPr>
            <a:picLocks noChangeAspect="1" noChangeArrowheads="1" noCrop="1"/>
          </p:cNvPicPr>
          <p:nvPr/>
        </p:nvPicPr>
        <p:blipFill>
          <a:blip r:embed="rId2"/>
          <a:srcRect/>
          <a:stretch>
            <a:fillRect/>
          </a:stretch>
        </p:blipFill>
        <p:spPr bwMode="auto">
          <a:xfrm>
            <a:off x="468313" y="5516563"/>
            <a:ext cx="674687" cy="342900"/>
          </a:xfrm>
          <a:prstGeom prst="rect">
            <a:avLst/>
          </a:prstGeom>
          <a:noFill/>
          <a:ln w="9525">
            <a:noFill/>
            <a:miter lim="800000"/>
            <a:headEnd/>
            <a:tailEnd/>
          </a:ln>
        </p:spPr>
      </p:pic>
      <p:pic>
        <p:nvPicPr>
          <p:cNvPr id="7176" name="Picture 8" descr="Tiny Humy"/>
          <p:cNvPicPr>
            <a:picLocks noChangeAspect="1" noChangeArrowheads="1" noCrop="1"/>
          </p:cNvPicPr>
          <p:nvPr/>
        </p:nvPicPr>
        <p:blipFill>
          <a:blip r:embed="rId2"/>
          <a:srcRect/>
          <a:stretch>
            <a:fillRect/>
          </a:stretch>
        </p:blipFill>
        <p:spPr bwMode="auto">
          <a:xfrm>
            <a:off x="468313" y="4365625"/>
            <a:ext cx="674687" cy="342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Pap smear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Requirements </a:t>
            </a:r>
          </a:p>
        </p:txBody>
      </p:sp>
      <p:sp>
        <p:nvSpPr>
          <p:cNvPr id="8195" name="Rectangle 5"/>
          <p:cNvSpPr>
            <a:spLocks noGrp="1" noChangeArrowheads="1"/>
          </p:cNvSpPr>
          <p:nvPr>
            <p:ph type="body" idx="1"/>
          </p:nvPr>
        </p:nvSpPr>
        <p:spPr>
          <a:xfrm>
            <a:off x="684213" y="1341438"/>
            <a:ext cx="7772400" cy="5229225"/>
          </a:xfrm>
        </p:spPr>
        <p:txBody>
          <a:bodyPr/>
          <a:lstStyle/>
          <a:p>
            <a:pPr eaLnBrk="1" hangingPunct="1">
              <a:lnSpc>
                <a:spcPct val="80000"/>
              </a:lnSpc>
            </a:pPr>
            <a:r>
              <a:rPr lang="en-US" sz="2800" smtClean="0"/>
              <a:t>A calm, aerated &amp; well lighted room</a:t>
            </a:r>
          </a:p>
          <a:p>
            <a:pPr eaLnBrk="1" hangingPunct="1">
              <a:lnSpc>
                <a:spcPct val="80000"/>
              </a:lnSpc>
            </a:pPr>
            <a:r>
              <a:rPr lang="en-US" sz="2800" smtClean="0"/>
              <a:t>Examination table</a:t>
            </a:r>
          </a:p>
          <a:p>
            <a:pPr eaLnBrk="1" hangingPunct="1">
              <a:lnSpc>
                <a:spcPct val="80000"/>
              </a:lnSpc>
            </a:pPr>
            <a:r>
              <a:rPr lang="en-US" sz="2800" smtClean="0"/>
              <a:t>Pillow &amp; drapings</a:t>
            </a:r>
          </a:p>
          <a:p>
            <a:pPr eaLnBrk="1" hangingPunct="1">
              <a:lnSpc>
                <a:spcPct val="80000"/>
              </a:lnSpc>
            </a:pPr>
            <a:r>
              <a:rPr lang="en-US" sz="2800" smtClean="0"/>
              <a:t>Examining sterile gloves</a:t>
            </a:r>
          </a:p>
          <a:p>
            <a:pPr eaLnBrk="1" hangingPunct="1">
              <a:lnSpc>
                <a:spcPct val="80000"/>
              </a:lnSpc>
            </a:pPr>
            <a:r>
              <a:rPr lang="en-US" sz="2800" smtClean="0"/>
              <a:t>Sterile lubricant</a:t>
            </a:r>
          </a:p>
          <a:p>
            <a:pPr eaLnBrk="1" hangingPunct="1">
              <a:lnSpc>
                <a:spcPct val="80000"/>
              </a:lnSpc>
            </a:pPr>
            <a:r>
              <a:rPr lang="en-US" sz="2800" smtClean="0"/>
              <a:t>Speculum</a:t>
            </a:r>
          </a:p>
          <a:p>
            <a:pPr eaLnBrk="1" hangingPunct="1">
              <a:lnSpc>
                <a:spcPct val="80000"/>
              </a:lnSpc>
            </a:pPr>
            <a:r>
              <a:rPr lang="en-US" sz="2800" smtClean="0"/>
              <a:t>Sponge holding forceps</a:t>
            </a:r>
          </a:p>
          <a:p>
            <a:pPr eaLnBrk="1" hangingPunct="1">
              <a:lnSpc>
                <a:spcPct val="80000"/>
              </a:lnSpc>
            </a:pPr>
            <a:r>
              <a:rPr lang="en-US" sz="2800" smtClean="0"/>
              <a:t>Swabs - cotton balls, Pads</a:t>
            </a:r>
          </a:p>
          <a:p>
            <a:pPr eaLnBrk="1" hangingPunct="1">
              <a:lnSpc>
                <a:spcPct val="80000"/>
              </a:lnSpc>
            </a:pPr>
            <a:r>
              <a:rPr lang="en-US" sz="2800" smtClean="0"/>
              <a:t>Arey’s spatula</a:t>
            </a:r>
          </a:p>
          <a:p>
            <a:pPr eaLnBrk="1" hangingPunct="1">
              <a:lnSpc>
                <a:spcPct val="80000"/>
              </a:lnSpc>
            </a:pPr>
            <a:r>
              <a:rPr lang="en-US" sz="2800" smtClean="0"/>
              <a:t>Cyto brush</a:t>
            </a:r>
          </a:p>
          <a:p>
            <a:pPr eaLnBrk="1" hangingPunct="1">
              <a:lnSpc>
                <a:spcPct val="80000"/>
              </a:lnSpc>
            </a:pPr>
            <a:r>
              <a:rPr lang="en-US" sz="2800" smtClean="0"/>
              <a:t>2 glass slides &amp; cover slips</a:t>
            </a:r>
          </a:p>
          <a:p>
            <a:pPr eaLnBrk="1" hangingPunct="1">
              <a:lnSpc>
                <a:spcPct val="80000"/>
              </a:lnSpc>
            </a:pPr>
            <a:r>
              <a:rPr lang="en-US" sz="2800" smtClean="0"/>
              <a:t>Fixative {liquid or spray} </a:t>
            </a:r>
          </a:p>
        </p:txBody>
      </p:sp>
      <p:pic>
        <p:nvPicPr>
          <p:cNvPr id="8196" name="Picture 6" descr="animated gif">
            <a:hlinkClick r:id="rId2"/>
          </p:cNvPr>
          <p:cNvPicPr>
            <a:picLocks noChangeAspect="1" noChangeArrowheads="1" noCrop="1"/>
          </p:cNvPicPr>
          <p:nvPr/>
        </p:nvPicPr>
        <p:blipFill>
          <a:blip r:embed="rId3"/>
          <a:srcRect/>
          <a:stretch>
            <a:fillRect/>
          </a:stretch>
        </p:blipFill>
        <p:spPr bwMode="auto">
          <a:xfrm rot="-4352849">
            <a:off x="3781425" y="142875"/>
            <a:ext cx="1714500" cy="1428750"/>
          </a:xfrm>
          <a:prstGeom prst="rect">
            <a:avLst/>
          </a:prstGeom>
          <a:noFill/>
          <a:ln w="9525">
            <a:noFill/>
            <a:miter lim="800000"/>
            <a:headEnd/>
            <a:tailEnd/>
          </a:ln>
        </p:spPr>
      </p:pic>
      <p:pic>
        <p:nvPicPr>
          <p:cNvPr id="8197" name="Picture 8" descr="animated gif">
            <a:hlinkClick r:id="rId4"/>
          </p:cNvPr>
          <p:cNvPicPr>
            <a:picLocks noChangeAspect="1" noChangeArrowheads="1" noCrop="1"/>
          </p:cNvPicPr>
          <p:nvPr/>
        </p:nvPicPr>
        <p:blipFill>
          <a:blip r:embed="rId5"/>
          <a:srcRect/>
          <a:stretch>
            <a:fillRect/>
          </a:stretch>
        </p:blipFill>
        <p:spPr bwMode="auto">
          <a:xfrm>
            <a:off x="755650" y="1484313"/>
            <a:ext cx="196850" cy="161925"/>
          </a:xfrm>
          <a:prstGeom prst="rect">
            <a:avLst/>
          </a:prstGeom>
          <a:noFill/>
          <a:ln w="9525">
            <a:noFill/>
            <a:miter lim="800000"/>
            <a:headEnd/>
            <a:tailEnd/>
          </a:ln>
        </p:spPr>
      </p:pic>
      <p:pic>
        <p:nvPicPr>
          <p:cNvPr id="8198" name="Picture 9" descr="animated gif">
            <a:hlinkClick r:id="rId4"/>
          </p:cNvPr>
          <p:cNvPicPr>
            <a:picLocks noChangeAspect="1" noChangeArrowheads="1" noCrop="1"/>
          </p:cNvPicPr>
          <p:nvPr/>
        </p:nvPicPr>
        <p:blipFill>
          <a:blip r:embed="rId5"/>
          <a:srcRect/>
          <a:stretch>
            <a:fillRect/>
          </a:stretch>
        </p:blipFill>
        <p:spPr bwMode="auto">
          <a:xfrm>
            <a:off x="755650" y="1857375"/>
            <a:ext cx="196850" cy="161925"/>
          </a:xfrm>
          <a:prstGeom prst="rect">
            <a:avLst/>
          </a:prstGeom>
          <a:noFill/>
          <a:ln w="9525">
            <a:noFill/>
            <a:miter lim="800000"/>
            <a:headEnd/>
            <a:tailEnd/>
          </a:ln>
        </p:spPr>
      </p:pic>
      <p:pic>
        <p:nvPicPr>
          <p:cNvPr id="8199" name="Picture 10" descr="animated gif">
            <a:hlinkClick r:id="rId4"/>
          </p:cNvPr>
          <p:cNvPicPr>
            <a:picLocks noChangeAspect="1" noChangeArrowheads="1" noCrop="1"/>
          </p:cNvPicPr>
          <p:nvPr/>
        </p:nvPicPr>
        <p:blipFill>
          <a:blip r:embed="rId5"/>
          <a:srcRect/>
          <a:stretch>
            <a:fillRect/>
          </a:stretch>
        </p:blipFill>
        <p:spPr bwMode="auto">
          <a:xfrm>
            <a:off x="755650" y="3573463"/>
            <a:ext cx="215900" cy="177800"/>
          </a:xfrm>
          <a:prstGeom prst="rect">
            <a:avLst/>
          </a:prstGeom>
          <a:noFill/>
          <a:ln w="9525">
            <a:noFill/>
            <a:miter lim="800000"/>
            <a:headEnd/>
            <a:tailEnd/>
          </a:ln>
        </p:spPr>
      </p:pic>
      <p:pic>
        <p:nvPicPr>
          <p:cNvPr id="8200" name="Picture 11" descr="animated gif">
            <a:hlinkClick r:id="rId4"/>
          </p:cNvPr>
          <p:cNvPicPr>
            <a:picLocks noChangeAspect="1" noChangeArrowheads="1" noCrop="1"/>
          </p:cNvPicPr>
          <p:nvPr/>
        </p:nvPicPr>
        <p:blipFill>
          <a:blip r:embed="rId5"/>
          <a:srcRect/>
          <a:stretch>
            <a:fillRect/>
          </a:stretch>
        </p:blipFill>
        <p:spPr bwMode="auto">
          <a:xfrm>
            <a:off x="755650" y="4005263"/>
            <a:ext cx="196850" cy="161925"/>
          </a:xfrm>
          <a:prstGeom prst="rect">
            <a:avLst/>
          </a:prstGeom>
          <a:noFill/>
          <a:ln w="9525">
            <a:noFill/>
            <a:miter lim="800000"/>
            <a:headEnd/>
            <a:tailEnd/>
          </a:ln>
        </p:spPr>
      </p:pic>
      <p:pic>
        <p:nvPicPr>
          <p:cNvPr id="8201" name="Picture 12" descr="animated gif">
            <a:hlinkClick r:id="rId4"/>
          </p:cNvPr>
          <p:cNvPicPr>
            <a:picLocks noChangeAspect="1" noChangeArrowheads="1" noCrop="1"/>
          </p:cNvPicPr>
          <p:nvPr/>
        </p:nvPicPr>
        <p:blipFill>
          <a:blip r:embed="rId5"/>
          <a:srcRect/>
          <a:stretch>
            <a:fillRect/>
          </a:stretch>
        </p:blipFill>
        <p:spPr bwMode="auto">
          <a:xfrm>
            <a:off x="755650" y="2276475"/>
            <a:ext cx="215900" cy="177800"/>
          </a:xfrm>
          <a:prstGeom prst="rect">
            <a:avLst/>
          </a:prstGeom>
          <a:noFill/>
          <a:ln w="9525">
            <a:noFill/>
            <a:miter lim="800000"/>
            <a:headEnd/>
            <a:tailEnd/>
          </a:ln>
        </p:spPr>
      </p:pic>
      <p:pic>
        <p:nvPicPr>
          <p:cNvPr id="8202" name="Picture 13" descr="animated gif">
            <a:hlinkClick r:id="rId4"/>
          </p:cNvPr>
          <p:cNvPicPr>
            <a:picLocks noChangeAspect="1" noChangeArrowheads="1" noCrop="1"/>
          </p:cNvPicPr>
          <p:nvPr/>
        </p:nvPicPr>
        <p:blipFill>
          <a:blip r:embed="rId5"/>
          <a:srcRect/>
          <a:stretch>
            <a:fillRect/>
          </a:stretch>
        </p:blipFill>
        <p:spPr bwMode="auto">
          <a:xfrm>
            <a:off x="755650" y="3138488"/>
            <a:ext cx="215900" cy="177800"/>
          </a:xfrm>
          <a:prstGeom prst="rect">
            <a:avLst/>
          </a:prstGeom>
          <a:noFill/>
          <a:ln w="9525">
            <a:noFill/>
            <a:miter lim="800000"/>
            <a:headEnd/>
            <a:tailEnd/>
          </a:ln>
        </p:spPr>
      </p:pic>
      <p:pic>
        <p:nvPicPr>
          <p:cNvPr id="8203" name="Picture 14" descr="animated gif">
            <a:hlinkClick r:id="rId4"/>
          </p:cNvPr>
          <p:cNvPicPr>
            <a:picLocks noChangeAspect="1" noChangeArrowheads="1" noCrop="1"/>
          </p:cNvPicPr>
          <p:nvPr/>
        </p:nvPicPr>
        <p:blipFill>
          <a:blip r:embed="rId5"/>
          <a:srcRect/>
          <a:stretch>
            <a:fillRect/>
          </a:stretch>
        </p:blipFill>
        <p:spPr bwMode="auto">
          <a:xfrm>
            <a:off x="755650" y="2706688"/>
            <a:ext cx="215900" cy="177800"/>
          </a:xfrm>
          <a:prstGeom prst="rect">
            <a:avLst/>
          </a:prstGeom>
          <a:noFill/>
          <a:ln w="9525">
            <a:noFill/>
            <a:miter lim="800000"/>
            <a:headEnd/>
            <a:tailEnd/>
          </a:ln>
        </p:spPr>
      </p:pic>
      <p:pic>
        <p:nvPicPr>
          <p:cNvPr id="8204" name="Picture 15" descr="animated gif">
            <a:hlinkClick r:id="rId4"/>
          </p:cNvPr>
          <p:cNvPicPr>
            <a:picLocks noChangeAspect="1" noChangeArrowheads="1" noCrop="1"/>
          </p:cNvPicPr>
          <p:nvPr/>
        </p:nvPicPr>
        <p:blipFill>
          <a:blip r:embed="rId5"/>
          <a:srcRect/>
          <a:stretch>
            <a:fillRect/>
          </a:stretch>
        </p:blipFill>
        <p:spPr bwMode="auto">
          <a:xfrm>
            <a:off x="755650" y="4868863"/>
            <a:ext cx="196850" cy="161925"/>
          </a:xfrm>
          <a:prstGeom prst="rect">
            <a:avLst/>
          </a:prstGeom>
          <a:noFill/>
          <a:ln w="9525">
            <a:noFill/>
            <a:miter lim="800000"/>
            <a:headEnd/>
            <a:tailEnd/>
          </a:ln>
        </p:spPr>
      </p:pic>
      <p:pic>
        <p:nvPicPr>
          <p:cNvPr id="8205" name="Picture 16" descr="animated gif">
            <a:hlinkClick r:id="rId4"/>
          </p:cNvPr>
          <p:cNvPicPr>
            <a:picLocks noChangeAspect="1" noChangeArrowheads="1" noCrop="1"/>
          </p:cNvPicPr>
          <p:nvPr/>
        </p:nvPicPr>
        <p:blipFill>
          <a:blip r:embed="rId5"/>
          <a:srcRect/>
          <a:stretch>
            <a:fillRect/>
          </a:stretch>
        </p:blipFill>
        <p:spPr bwMode="auto">
          <a:xfrm flipV="1">
            <a:off x="755650" y="5300663"/>
            <a:ext cx="196850" cy="161925"/>
          </a:xfrm>
          <a:prstGeom prst="rect">
            <a:avLst/>
          </a:prstGeom>
          <a:noFill/>
          <a:ln w="9525">
            <a:noFill/>
            <a:miter lim="800000"/>
            <a:headEnd/>
            <a:tailEnd/>
          </a:ln>
        </p:spPr>
      </p:pic>
      <p:pic>
        <p:nvPicPr>
          <p:cNvPr id="8206" name="Picture 17" descr="animated gif">
            <a:hlinkClick r:id="rId4"/>
          </p:cNvPr>
          <p:cNvPicPr>
            <a:picLocks noChangeAspect="1" noChangeArrowheads="1" noCrop="1"/>
          </p:cNvPicPr>
          <p:nvPr/>
        </p:nvPicPr>
        <p:blipFill>
          <a:blip r:embed="rId5"/>
          <a:srcRect/>
          <a:stretch>
            <a:fillRect/>
          </a:stretch>
        </p:blipFill>
        <p:spPr bwMode="auto">
          <a:xfrm>
            <a:off x="755650" y="4437063"/>
            <a:ext cx="196850" cy="161925"/>
          </a:xfrm>
          <a:prstGeom prst="rect">
            <a:avLst/>
          </a:prstGeom>
          <a:noFill/>
          <a:ln w="9525">
            <a:noFill/>
            <a:miter lim="800000"/>
            <a:headEnd/>
            <a:tailEnd/>
          </a:ln>
        </p:spPr>
      </p:pic>
      <p:pic>
        <p:nvPicPr>
          <p:cNvPr id="8207" name="Picture 18" descr="animated gif">
            <a:hlinkClick r:id="rId4"/>
          </p:cNvPr>
          <p:cNvPicPr>
            <a:picLocks noChangeAspect="1" noChangeArrowheads="1" noCrop="1"/>
          </p:cNvPicPr>
          <p:nvPr/>
        </p:nvPicPr>
        <p:blipFill>
          <a:blip r:embed="rId5"/>
          <a:srcRect/>
          <a:stretch>
            <a:fillRect/>
          </a:stretch>
        </p:blipFill>
        <p:spPr bwMode="auto">
          <a:xfrm flipH="1">
            <a:off x="755650" y="5734050"/>
            <a:ext cx="215900" cy="177800"/>
          </a:xfrm>
          <a:prstGeom prst="rect">
            <a:avLst/>
          </a:prstGeom>
          <a:noFill/>
          <a:ln w="9525">
            <a:noFill/>
            <a:miter lim="800000"/>
            <a:headEnd/>
            <a:tailEnd/>
          </a:ln>
        </p:spPr>
      </p:pic>
      <p:pic>
        <p:nvPicPr>
          <p:cNvPr id="8208" name="Picture 19" descr="animated gif">
            <a:hlinkClick r:id="rId4"/>
          </p:cNvPr>
          <p:cNvPicPr>
            <a:picLocks noChangeAspect="1" noChangeArrowheads="1" noCrop="1"/>
          </p:cNvPicPr>
          <p:nvPr/>
        </p:nvPicPr>
        <p:blipFill>
          <a:blip r:embed="rId5"/>
          <a:srcRect/>
          <a:stretch>
            <a:fillRect/>
          </a:stretch>
        </p:blipFill>
        <p:spPr bwMode="auto">
          <a:xfrm>
            <a:off x="755650" y="6165850"/>
            <a:ext cx="196850" cy="161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pap smear test?</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A Pap smear, also known as Papanicoloau smear, is a microscopic examination of cells scraped from the cervix and is used to detect cancerous or pre-cancerous conditions of the cervix or other medical conditions.</a:t>
            </a:r>
          </a:p>
          <a:p>
            <a:pPr>
              <a:buNone/>
            </a:pPr>
            <a:endParaRPr lang="en-US" dirty="0" smtClean="0"/>
          </a:p>
          <a:p>
            <a:pPr>
              <a:buNone/>
            </a:pPr>
            <a:r>
              <a:rPr lang="en-US" dirty="0"/>
              <a:t>T</a:t>
            </a:r>
            <a:r>
              <a:rPr lang="en-US" dirty="0" smtClean="0"/>
              <a:t>he Pap smear has helped reduce cervical cancer incidence and mortality rates by 75%.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z="3200" smtClean="0"/>
              <a:t>Position of the patient for pelvic examination</a:t>
            </a:r>
          </a:p>
        </p:txBody>
      </p:sp>
      <p:sp>
        <p:nvSpPr>
          <p:cNvPr id="9219" name="Rectangle 3"/>
          <p:cNvSpPr>
            <a:spLocks noGrp="1" noChangeArrowheads="1"/>
          </p:cNvSpPr>
          <p:nvPr>
            <p:ph type="body" idx="1"/>
          </p:nvPr>
        </p:nvSpPr>
        <p:spPr>
          <a:xfrm>
            <a:off x="684213" y="1557338"/>
            <a:ext cx="8207375" cy="4648200"/>
          </a:xfrm>
        </p:spPr>
        <p:txBody>
          <a:bodyPr/>
          <a:lstStyle/>
          <a:p>
            <a:pPr eaLnBrk="1" hangingPunct="1"/>
            <a:r>
              <a:rPr lang="en-US" sz="2800" smtClean="0"/>
              <a:t>Dorsal position – Commonly adopted one</a:t>
            </a:r>
          </a:p>
          <a:p>
            <a:pPr eaLnBrk="1" hangingPunct="1"/>
            <a:r>
              <a:rPr lang="en-US" sz="2800" smtClean="0"/>
              <a:t>                         Hip &amp; knees flexed</a:t>
            </a:r>
          </a:p>
          <a:p>
            <a:pPr eaLnBrk="1" hangingPunct="1"/>
            <a:r>
              <a:rPr lang="en-US" sz="2800" smtClean="0"/>
              <a:t>                           completely</a:t>
            </a:r>
          </a:p>
          <a:p>
            <a:pPr eaLnBrk="1" hangingPunct="1"/>
            <a:r>
              <a:rPr lang="en-US" sz="2800" smtClean="0"/>
              <a:t>Lateral or Sim’s     Ideal to view anterior</a:t>
            </a:r>
          </a:p>
          <a:p>
            <a:pPr eaLnBrk="1" hangingPunct="1"/>
            <a:r>
              <a:rPr lang="en-US" sz="2800" smtClean="0"/>
              <a:t>Position                vaginal wall.</a:t>
            </a:r>
          </a:p>
          <a:p>
            <a:pPr eaLnBrk="1" hangingPunct="1"/>
            <a:r>
              <a:rPr lang="en-US" sz="2800" smtClean="0"/>
              <a:t>Lithotomy position – Ideal for examination</a:t>
            </a:r>
          </a:p>
          <a:p>
            <a:pPr eaLnBrk="1" hangingPunct="1"/>
            <a:r>
              <a:rPr lang="en-US" sz="2800" smtClean="0"/>
              <a:t>                           under anaesthesia in OT </a:t>
            </a:r>
          </a:p>
          <a:p>
            <a:pPr eaLnBrk="1" hangingPunct="1"/>
            <a:r>
              <a:rPr lang="en-US" sz="2800" smtClean="0"/>
              <a:t>                           &amp; vaginal operations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Positions</a:t>
            </a:r>
          </a:p>
        </p:txBody>
      </p:sp>
      <p:pic>
        <p:nvPicPr>
          <p:cNvPr id="10243" name="Picture 6"/>
          <p:cNvPicPr>
            <a:picLocks noChangeAspect="1" noChangeArrowheads="1"/>
          </p:cNvPicPr>
          <p:nvPr/>
        </p:nvPicPr>
        <p:blipFill>
          <a:blip r:embed="rId2"/>
          <a:srcRect/>
          <a:stretch>
            <a:fillRect/>
          </a:stretch>
        </p:blipFill>
        <p:spPr bwMode="auto">
          <a:xfrm>
            <a:off x="4552950" y="3414713"/>
            <a:ext cx="38100" cy="28575"/>
          </a:xfrm>
          <a:prstGeom prst="rect">
            <a:avLst/>
          </a:prstGeom>
          <a:noFill/>
          <a:ln w="9525">
            <a:noFill/>
            <a:miter lim="800000"/>
            <a:headEnd/>
            <a:tailEnd/>
          </a:ln>
        </p:spPr>
      </p:pic>
      <p:pic>
        <p:nvPicPr>
          <p:cNvPr id="10244" name="Picture 12" descr="Position">
            <a:hlinkClick r:id="rId3"/>
          </p:cNvPr>
          <p:cNvPicPr>
            <a:picLocks noGrp="1" noChangeAspect="1" noChangeArrowheads="1"/>
          </p:cNvPicPr>
          <p:nvPr>
            <p:ph type="body" idx="1"/>
          </p:nvPr>
        </p:nvPicPr>
        <p:blipFill>
          <a:blip r:embed="rId4"/>
          <a:srcRect/>
          <a:stretch>
            <a:fillRect/>
          </a:stretch>
        </p:blipFill>
        <p:spPr>
          <a:xfrm>
            <a:off x="2286000" y="2286000"/>
            <a:ext cx="4191000" cy="3095625"/>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81000" y="381000"/>
            <a:ext cx="8439150" cy="838200"/>
          </a:xfrm>
        </p:spPr>
        <p:txBody>
          <a:bodyPr>
            <a:normAutofit fontScale="90000"/>
          </a:bodyPr>
          <a:lstStyle/>
          <a:p>
            <a:pPr eaLnBrk="1" hangingPunct="1"/>
            <a:r>
              <a:rPr lang="en-US" sz="3200" dirty="0" smtClean="0"/>
              <a:t>Position of the physician for pelvic examination</a:t>
            </a:r>
          </a:p>
        </p:txBody>
      </p:sp>
      <p:sp>
        <p:nvSpPr>
          <p:cNvPr id="11267" name="Rectangle 3"/>
          <p:cNvSpPr>
            <a:spLocks noGrp="1" noChangeArrowheads="1"/>
          </p:cNvSpPr>
          <p:nvPr>
            <p:ph type="body" idx="1"/>
          </p:nvPr>
        </p:nvSpPr>
        <p:spPr>
          <a:xfrm>
            <a:off x="685800" y="1557338"/>
            <a:ext cx="8134350" cy="4824412"/>
          </a:xfrm>
        </p:spPr>
        <p:txBody>
          <a:bodyPr/>
          <a:lstStyle/>
          <a:p>
            <a:pPr eaLnBrk="1" hangingPunct="1">
              <a:buFontTx/>
              <a:buNone/>
            </a:pPr>
            <a:r>
              <a:rPr lang="en-US" smtClean="0"/>
              <a:t> Physician stands on Rt side -         			It provides a better view of   			external genitalia </a:t>
            </a:r>
          </a:p>
          <a:p>
            <a:pPr eaLnBrk="1" hangingPunct="1">
              <a:buFontTx/>
              <a:buNone/>
            </a:pPr>
            <a:r>
              <a:rPr lang="en-US" smtClean="0"/>
              <a:t>              It gives an effective performance </a:t>
            </a:r>
          </a:p>
          <a:p>
            <a:pPr eaLnBrk="1" hangingPunct="1">
              <a:buFontTx/>
              <a:buNone/>
            </a:pPr>
            <a:r>
              <a:rPr lang="en-US" smtClean="0"/>
              <a:t>              of bimanual examination</a:t>
            </a:r>
          </a:p>
          <a:p>
            <a:pPr eaLnBrk="1" hangingPunct="1">
              <a:buFontTx/>
              <a:buNone/>
            </a:pPr>
            <a:r>
              <a:rPr lang="en-US" smtClean="0"/>
              <a:t>                         BUT</a:t>
            </a:r>
            <a:endParaRPr lang="en-US" smtClean="0">
              <a:sym typeface="Symbol" pitchFamily="18" charset="2"/>
            </a:endParaRPr>
          </a:p>
          <a:p>
            <a:pPr eaLnBrk="1" hangingPunct="1">
              <a:buFontTx/>
              <a:buNone/>
            </a:pPr>
            <a:r>
              <a:rPr lang="en-US" smtClean="0">
                <a:sym typeface="Symbol" pitchFamily="18" charset="2"/>
              </a:rPr>
              <a:t>  The physician can be examined in any</a:t>
            </a:r>
          </a:p>
          <a:p>
            <a:pPr eaLnBrk="1" hangingPunct="1">
              <a:buFontTx/>
              <a:buNone/>
            </a:pPr>
            <a:r>
              <a:rPr lang="en-US" smtClean="0">
                <a:sym typeface="Symbol" pitchFamily="18" charset="2"/>
              </a:rPr>
              <a:t>   position of the physician’s choice.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685800" y="549275"/>
            <a:ext cx="4171950" cy="5594350"/>
          </a:xfrm>
        </p:spPr>
        <p:txBody>
          <a:bodyPr>
            <a:normAutofit fontScale="92500" lnSpcReduction="10000"/>
          </a:bodyPr>
          <a:lstStyle/>
          <a:p>
            <a:pPr eaLnBrk="1" hangingPunct="1"/>
            <a:r>
              <a:rPr lang="en-GB" sz="3600" b="1" smtClean="0">
                <a:solidFill>
                  <a:srgbClr val="FF0000"/>
                </a:solidFill>
              </a:rPr>
              <a:t> Cusco’s </a:t>
            </a:r>
            <a:r>
              <a:rPr lang="en-GB" smtClean="0"/>
              <a:t>– used in dorsal position</a:t>
            </a:r>
          </a:p>
          <a:p>
            <a:pPr eaLnBrk="1" hangingPunct="1"/>
            <a:endParaRPr lang="en-GB" smtClean="0"/>
          </a:p>
          <a:p>
            <a:pPr eaLnBrk="1" hangingPunct="1">
              <a:buFontTx/>
              <a:buNone/>
            </a:pPr>
            <a:r>
              <a:rPr lang="en-GB" smtClean="0"/>
              <a:t>         cervix can best visualised with it.</a:t>
            </a:r>
          </a:p>
          <a:p>
            <a:pPr eaLnBrk="1" hangingPunct="1">
              <a:buFontTx/>
              <a:buNone/>
            </a:pPr>
            <a:r>
              <a:rPr lang="en-GB" smtClean="0"/>
              <a:t> </a:t>
            </a:r>
          </a:p>
          <a:p>
            <a:pPr eaLnBrk="1" hangingPunct="1">
              <a:buFontTx/>
              <a:buNone/>
            </a:pPr>
            <a:r>
              <a:rPr lang="en-GB" smtClean="0"/>
              <a:t>       Collection of discharge from cervix  or vaginal fornics made easy.</a:t>
            </a:r>
          </a:p>
          <a:p>
            <a:pPr eaLnBrk="1" hangingPunct="1"/>
            <a:r>
              <a:rPr lang="en-GB" smtClean="0"/>
              <a:t> </a:t>
            </a:r>
          </a:p>
          <a:p>
            <a:pPr eaLnBrk="1" hangingPunct="1">
              <a:buFontTx/>
              <a:buNone/>
            </a:pPr>
            <a:r>
              <a:rPr lang="en-GB" smtClean="0"/>
              <a:t> </a:t>
            </a:r>
            <a:endParaRPr lang="en-GB" u="sng" smtClean="0"/>
          </a:p>
          <a:p>
            <a:pPr eaLnBrk="1" hangingPunct="1"/>
            <a:endParaRPr lang="en-GB" smtClean="0"/>
          </a:p>
        </p:txBody>
      </p:sp>
      <p:pic>
        <p:nvPicPr>
          <p:cNvPr id="51203" name="Picture 7" descr="cuscos display"/>
          <p:cNvPicPr>
            <a:picLocks noChangeAspect="1" noChangeArrowheads="1"/>
          </p:cNvPicPr>
          <p:nvPr/>
        </p:nvPicPr>
        <p:blipFill>
          <a:blip r:embed="rId2"/>
          <a:srcRect/>
          <a:stretch>
            <a:fillRect/>
          </a:stretch>
        </p:blipFill>
        <p:spPr bwMode="auto">
          <a:xfrm>
            <a:off x="4786313" y="1071563"/>
            <a:ext cx="3911600" cy="4143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Procedure</a:t>
            </a:r>
          </a:p>
        </p:txBody>
      </p:sp>
      <p:sp>
        <p:nvSpPr>
          <p:cNvPr id="52227" name="Rectangle 9"/>
          <p:cNvSpPr>
            <a:spLocks noGrp="1" noChangeArrowheads="1"/>
          </p:cNvSpPr>
          <p:nvPr>
            <p:ph type="body" idx="1"/>
          </p:nvPr>
        </p:nvSpPr>
        <p:spPr>
          <a:xfrm>
            <a:off x="685800" y="1295400"/>
            <a:ext cx="8134350" cy="5157788"/>
          </a:xfrm>
        </p:spPr>
        <p:txBody>
          <a:bodyPr>
            <a:normAutofit lnSpcReduction="10000"/>
          </a:bodyPr>
          <a:lstStyle/>
          <a:p>
            <a:pPr eaLnBrk="1" hangingPunct="1"/>
            <a:r>
              <a:rPr lang="en-US" smtClean="0"/>
              <a:t>It should be explained to the patient first.</a:t>
            </a:r>
          </a:p>
          <a:p>
            <a:pPr eaLnBrk="1" hangingPunct="1"/>
            <a:r>
              <a:rPr lang="en-US" smtClean="0"/>
              <a:t>  Moisten speculum</a:t>
            </a:r>
          </a:p>
          <a:p>
            <a:pPr eaLnBrk="1" hangingPunct="1"/>
            <a:r>
              <a:rPr lang="en-US" smtClean="0"/>
              <a:t>  Hold in Rt hand</a:t>
            </a:r>
          </a:p>
          <a:p>
            <a:pPr eaLnBrk="1" hangingPunct="1"/>
            <a:r>
              <a:rPr lang="en-US" smtClean="0"/>
              <a:t>  Separate the labia with</a:t>
            </a:r>
          </a:p>
          <a:p>
            <a:pPr eaLnBrk="1" hangingPunct="1">
              <a:buFontTx/>
              <a:buNone/>
            </a:pPr>
            <a:r>
              <a:rPr lang="en-US" smtClean="0"/>
              <a:t>      thumb &amp; index finger </a:t>
            </a:r>
          </a:p>
          <a:p>
            <a:pPr eaLnBrk="1" hangingPunct="1">
              <a:buFontTx/>
              <a:buNone/>
            </a:pPr>
            <a:r>
              <a:rPr lang="en-US" smtClean="0"/>
              <a:t>      of Lt hand.</a:t>
            </a:r>
          </a:p>
          <a:p>
            <a:pPr eaLnBrk="1" hangingPunct="1"/>
            <a:r>
              <a:rPr lang="en-US" smtClean="0"/>
              <a:t>Hold speculum blade in an oblique direction &amp; </a:t>
            </a:r>
            <a:r>
              <a:rPr lang="en-GB" smtClean="0"/>
              <a:t>insert into vagina</a:t>
            </a:r>
            <a:r>
              <a:rPr lang="en-US" smtClean="0"/>
              <a:t> .</a:t>
            </a:r>
          </a:p>
          <a:p>
            <a:pPr eaLnBrk="1" hangingPunct="1">
              <a:buFontTx/>
              <a:buNone/>
            </a:pPr>
            <a:r>
              <a:rPr lang="en-US" smtClean="0"/>
              <a:t> </a:t>
            </a:r>
          </a:p>
        </p:txBody>
      </p:sp>
      <p:pic>
        <p:nvPicPr>
          <p:cNvPr id="52228" name="Picture 7" descr="cusco ex ls"/>
          <p:cNvPicPr>
            <a:picLocks noChangeAspect="1" noChangeArrowheads="1"/>
          </p:cNvPicPr>
          <p:nvPr/>
        </p:nvPicPr>
        <p:blipFill>
          <a:blip r:embed="rId2"/>
          <a:srcRect/>
          <a:stretch>
            <a:fillRect/>
          </a:stretch>
        </p:blipFill>
        <p:spPr bwMode="auto">
          <a:xfrm>
            <a:off x="5867400" y="2276475"/>
            <a:ext cx="2743200" cy="20780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yhst-5415996746310_1900_1884191"/>
          <p:cNvPicPr>
            <a:picLocks noGrp="1" noChangeAspect="1" noChangeArrowheads="1"/>
          </p:cNvPicPr>
          <p:nvPr>
            <p:ph type="body" sz="half" idx="1"/>
          </p:nvPr>
        </p:nvPicPr>
        <p:blipFill>
          <a:blip r:embed="rId2"/>
          <a:srcRect/>
          <a:stretch>
            <a:fillRect/>
          </a:stretch>
        </p:blipFill>
        <p:spPr>
          <a:xfrm>
            <a:off x="685800" y="2190750"/>
            <a:ext cx="3810000" cy="2857500"/>
          </a:xfrm>
          <a:noFill/>
        </p:spPr>
      </p:pic>
      <p:sp>
        <p:nvSpPr>
          <p:cNvPr id="53251" name="Rectangle 10"/>
          <p:cNvSpPr>
            <a:spLocks noGrp="1" noChangeArrowheads="1"/>
          </p:cNvSpPr>
          <p:nvPr>
            <p:ph sz="half" idx="2"/>
          </p:nvPr>
        </p:nvSpPr>
        <p:spPr/>
        <p:txBody>
          <a:bodyPr/>
          <a:lstStyle/>
          <a:p>
            <a:pPr eaLnBrk="1" hangingPunct="1">
              <a:buFontTx/>
              <a:buNone/>
            </a:pPr>
            <a:endParaRPr lang="en-US" sz="2800" smtClean="0"/>
          </a:p>
          <a:p>
            <a:pPr eaLnBrk="1" hangingPunct="1"/>
            <a:r>
              <a:rPr lang="en-US" sz="2800" smtClean="0"/>
              <a:t>Then rotate gently to transverse plain on the posterior vaginal wall.</a:t>
            </a:r>
          </a:p>
          <a:p>
            <a:pPr eaLnBrk="1" hangingPunct="1"/>
            <a:r>
              <a:rPr lang="en-US" sz="2800" smtClean="0"/>
              <a:t>Speculum position is adjusted till the cx &amp; vagina can be viewed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CYTOLOGIC PAP</a:t>
            </a:r>
            <a:endParaRPr lang="en-US" dirty="0"/>
          </a:p>
        </p:txBody>
      </p:sp>
      <p:sp>
        <p:nvSpPr>
          <p:cNvPr id="3" name="Text Placeholder 2"/>
          <p:cNvSpPr>
            <a:spLocks noGrp="1"/>
          </p:cNvSpPr>
          <p:nvPr>
            <p:ph type="body" sz="half" idx="1"/>
          </p:nvPr>
        </p:nvSpPr>
        <p:spPr>
          <a:xfrm>
            <a:off x="685800" y="1295400"/>
            <a:ext cx="7696200" cy="4648200"/>
          </a:xfrm>
        </p:spPr>
        <p:txBody>
          <a:bodyPr/>
          <a:lstStyle/>
          <a:p>
            <a:r>
              <a:rPr lang="en-US" dirty="0" smtClean="0"/>
              <a:t>Cytobrush collects endocervical cells from the external os.</a:t>
            </a:r>
          </a:p>
          <a:p>
            <a:r>
              <a:rPr lang="en-US" dirty="0" smtClean="0"/>
              <a:t>Wooden spatula collects cells from the external cervix(transitional </a:t>
            </a:r>
            <a:r>
              <a:rPr lang="en-US" dirty="0" err="1" smtClean="0"/>
              <a:t>zonejunction</a:t>
            </a:r>
            <a:r>
              <a:rPr lang="en-US" dirty="0" smtClean="0"/>
              <a:t>).</a:t>
            </a:r>
          </a:p>
          <a:p>
            <a:r>
              <a:rPr lang="en-US" dirty="0" smtClean="0"/>
              <a:t>Apply to the glass slide , fix immediately to avoid drying artifacts.</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3" descr="98"/>
          <p:cNvPicPr>
            <a:picLocks noChangeAspect="1" noChangeArrowheads="1"/>
          </p:cNvPicPr>
          <p:nvPr/>
        </p:nvPicPr>
        <p:blipFill>
          <a:blip r:embed="rId2"/>
          <a:srcRect/>
          <a:stretch>
            <a:fillRect/>
          </a:stretch>
        </p:blipFill>
        <p:spPr bwMode="auto">
          <a:xfrm>
            <a:off x="3527425" y="3284538"/>
            <a:ext cx="5616575" cy="3157537"/>
          </a:xfrm>
          <a:prstGeom prst="rect">
            <a:avLst/>
          </a:prstGeom>
          <a:noFill/>
          <a:ln w="9525">
            <a:noFill/>
            <a:miter lim="800000"/>
            <a:headEnd/>
            <a:tailEnd/>
          </a:ln>
        </p:spPr>
      </p:pic>
      <p:pic>
        <p:nvPicPr>
          <p:cNvPr id="86019" name="Picture 4" descr="yhst-5415996746310_1897_702815"/>
          <p:cNvPicPr>
            <a:picLocks noChangeAspect="1" noChangeArrowheads="1"/>
          </p:cNvPicPr>
          <p:nvPr/>
        </p:nvPicPr>
        <p:blipFill>
          <a:blip r:embed="rId3"/>
          <a:srcRect/>
          <a:stretch>
            <a:fillRect/>
          </a:stretch>
        </p:blipFill>
        <p:spPr bwMode="auto">
          <a:xfrm>
            <a:off x="5076825" y="0"/>
            <a:ext cx="3671888" cy="3421063"/>
          </a:xfrm>
          <a:prstGeom prst="rect">
            <a:avLst/>
          </a:prstGeom>
          <a:noFill/>
          <a:ln w="9525">
            <a:noFill/>
            <a:miter lim="800000"/>
            <a:headEnd/>
            <a:tailEnd/>
          </a:ln>
        </p:spPr>
      </p:pic>
      <p:sp>
        <p:nvSpPr>
          <p:cNvPr id="86020" name="Rectangle 5"/>
          <p:cNvSpPr>
            <a:spLocks noGrp="1" noChangeArrowheads="1"/>
          </p:cNvSpPr>
          <p:nvPr>
            <p:ph type="title"/>
          </p:nvPr>
        </p:nvSpPr>
        <p:spPr>
          <a:xfrm>
            <a:off x="323850" y="381000"/>
            <a:ext cx="8058150" cy="838200"/>
          </a:xfrm>
        </p:spPr>
        <p:txBody>
          <a:bodyPr/>
          <a:lstStyle/>
          <a:p>
            <a:pPr eaLnBrk="1" hangingPunct="1"/>
            <a:r>
              <a:rPr lang="en-GB" smtClean="0"/>
              <a:t>Pap’s smear collection</a:t>
            </a:r>
          </a:p>
        </p:txBody>
      </p:sp>
      <p:pic>
        <p:nvPicPr>
          <p:cNvPr id="86021" name="Picture 7" descr="Spatula640"/>
          <p:cNvPicPr>
            <a:picLocks noChangeAspect="1" noChangeArrowheads="1"/>
          </p:cNvPicPr>
          <p:nvPr/>
        </p:nvPicPr>
        <p:blipFill>
          <a:blip r:embed="rId4"/>
          <a:srcRect/>
          <a:stretch>
            <a:fillRect/>
          </a:stretch>
        </p:blipFill>
        <p:spPr bwMode="auto">
          <a:xfrm>
            <a:off x="179388" y="3789363"/>
            <a:ext cx="3313112" cy="2808287"/>
          </a:xfrm>
          <a:prstGeom prst="rect">
            <a:avLst/>
          </a:prstGeom>
          <a:noFill/>
          <a:ln w="9525">
            <a:noFill/>
            <a:miter lim="800000"/>
            <a:headEnd/>
            <a:tailEnd/>
          </a:ln>
        </p:spPr>
      </p:pic>
      <p:pic>
        <p:nvPicPr>
          <p:cNvPr id="86022" name="Picture 8" descr="12"/>
          <p:cNvPicPr>
            <a:picLocks noChangeAspect="1" noChangeArrowheads="1"/>
          </p:cNvPicPr>
          <p:nvPr/>
        </p:nvPicPr>
        <p:blipFill>
          <a:blip r:embed="rId5"/>
          <a:srcRect/>
          <a:stretch>
            <a:fillRect/>
          </a:stretch>
        </p:blipFill>
        <p:spPr bwMode="auto">
          <a:xfrm>
            <a:off x="179388" y="1052513"/>
            <a:ext cx="2520950" cy="2717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Fixation and Staining</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 principle of the staining is to achieve clear nuclear definition and to define cytoplasmic coloration.</a:t>
            </a:r>
          </a:p>
          <a:p>
            <a:r>
              <a:rPr lang="en-US" dirty="0" smtClean="0"/>
              <a:t>The material so collected should be immediately spread over a microscopic slide and at once put into the fixative ethyl alcohol (95%) before drying.</a:t>
            </a:r>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921408"/>
          </a:xfrm>
        </p:spPr>
        <p:txBody>
          <a:bodyPr>
            <a:normAutofit/>
          </a:bodyPr>
          <a:lstStyle/>
          <a:p>
            <a:r>
              <a:rPr lang="en-US" dirty="0" smtClean="0"/>
              <a:t>After fixing for about 30 minutes, the slide is taken out, air dried and sent to the laboratory with proper identification. </a:t>
            </a:r>
          </a:p>
          <a:p>
            <a:r>
              <a:rPr lang="en-US" dirty="0" smtClean="0"/>
              <a:t>The slide so sent is stained with </a:t>
            </a:r>
            <a:r>
              <a:rPr lang="en-US" dirty="0" err="1" smtClean="0"/>
              <a:t>Papanicolaou’s</a:t>
            </a:r>
            <a:r>
              <a:rPr lang="en-US" dirty="0" smtClean="0"/>
              <a:t> method and examined by a trained cytologist.</a:t>
            </a:r>
          </a:p>
          <a:p>
            <a:r>
              <a:rPr lang="en-US" dirty="0" smtClean="0"/>
              <a:t> Indeed, </a:t>
            </a:r>
            <a:r>
              <a:rPr lang="en-US" b="1" dirty="0" smtClean="0"/>
              <a:t>trained </a:t>
            </a:r>
            <a:r>
              <a:rPr lang="en-US" b="1" dirty="0" err="1" smtClean="0"/>
              <a:t>cytopathologist</a:t>
            </a:r>
            <a:r>
              <a:rPr lang="en-US" b="1" dirty="0" smtClean="0"/>
              <a:t> and cytotechnologist are vital for the success of any screening program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idx="1"/>
          </p:nvPr>
        </p:nvSpPr>
        <p:spPr/>
        <p:txBody>
          <a:bodyPr/>
          <a:lstStyle/>
          <a:p>
            <a:r>
              <a:rPr lang="en-US" dirty="0" smtClean="0"/>
              <a:t>A Pap test should be performed during the second half of the menstrual cycle (Day 14). Sample collection usually begins with appropriate instruction to the patient. Patients must abstain from sexual intercourse and avoid using any vaginal medication or contraceptives 48 hrs before sample collection. </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Pap smear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2018506"/>
          </a:xfrm>
        </p:spPr>
        <p:txBody>
          <a:bodyPr>
            <a:normAutofit/>
          </a:bodyPr>
          <a:lstStyle/>
          <a:p>
            <a:r>
              <a:rPr lang="en-US" dirty="0" smtClean="0"/>
              <a:t>Normal </a:t>
            </a:r>
            <a:r>
              <a:rPr lang="en-US" dirty="0" err="1" smtClean="0"/>
              <a:t>Squamous</a:t>
            </a:r>
            <a:r>
              <a:rPr lang="en-US" dirty="0" smtClean="0"/>
              <a:t/>
            </a:r>
            <a:br>
              <a:rPr lang="en-US" dirty="0" smtClean="0"/>
            </a:br>
            <a:r>
              <a:rPr lang="en-US" dirty="0" smtClean="0"/>
              <a:t>cells and endocervical cells</a:t>
            </a:r>
            <a:br>
              <a:rPr lang="en-US" dirty="0" smtClean="0"/>
            </a:br>
            <a:endParaRPr lang="en-US" dirty="0"/>
          </a:p>
        </p:txBody>
      </p:sp>
      <p:pic>
        <p:nvPicPr>
          <p:cNvPr id="4" name="Picture 3"/>
          <p:cNvPicPr/>
          <p:nvPr/>
        </p:nvPicPr>
        <p:blipFill>
          <a:blip r:embed="rId2"/>
          <a:srcRect/>
          <a:stretch>
            <a:fillRect/>
          </a:stretch>
        </p:blipFill>
        <p:spPr bwMode="auto">
          <a:xfrm>
            <a:off x="1752600" y="2895600"/>
            <a:ext cx="6019800" cy="36671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DYSKARYOSIS</a:t>
            </a:r>
            <a:endParaRPr lang="en-US" dirty="0"/>
          </a:p>
        </p:txBody>
      </p:sp>
      <p:sp>
        <p:nvSpPr>
          <p:cNvPr id="3" name="Content Placeholder 2"/>
          <p:cNvSpPr>
            <a:spLocks noGrp="1"/>
          </p:cNvSpPr>
          <p:nvPr>
            <p:ph sz="half" idx="1"/>
          </p:nvPr>
        </p:nvSpPr>
        <p:spPr/>
        <p:txBody>
          <a:bodyPr>
            <a:normAutofit fontScale="85000" lnSpcReduction="20000"/>
          </a:bodyPr>
          <a:lstStyle/>
          <a:p>
            <a:r>
              <a:rPr lang="en-US" b="1" dirty="0" smtClean="0"/>
              <a:t>Morphological Abnormalities of the</a:t>
            </a:r>
            <a:endParaRPr lang="en-US" dirty="0" smtClean="0"/>
          </a:p>
          <a:p>
            <a:r>
              <a:rPr lang="en-US" b="1" dirty="0" smtClean="0"/>
              <a:t>Nucleus (</a:t>
            </a:r>
            <a:r>
              <a:rPr lang="en-US" b="1" dirty="0" err="1" smtClean="0"/>
              <a:t>Dyskaryosis</a:t>
            </a:r>
            <a:r>
              <a:rPr lang="en-US" b="1" dirty="0" smtClean="0"/>
              <a:t> )</a:t>
            </a:r>
            <a:endParaRPr lang="en-US" dirty="0" smtClean="0"/>
          </a:p>
          <a:p>
            <a:r>
              <a:rPr lang="en-US" dirty="0" smtClean="0"/>
              <a:t> Disproportionate nuclear enlargement</a:t>
            </a:r>
          </a:p>
          <a:p>
            <a:r>
              <a:rPr lang="en-US" dirty="0" smtClean="0"/>
              <a:t> Irregularity of the nuclear outline</a:t>
            </a:r>
          </a:p>
          <a:p>
            <a:r>
              <a:rPr lang="en-US" dirty="0" smtClean="0"/>
              <a:t> Abnormalities of the nucleus—in number, size</a:t>
            </a:r>
          </a:p>
          <a:p>
            <a:r>
              <a:rPr lang="en-US" dirty="0" smtClean="0"/>
              <a:t>and shape</a:t>
            </a:r>
          </a:p>
          <a:p>
            <a:r>
              <a:rPr lang="en-US" dirty="0" smtClean="0"/>
              <a:t> </a:t>
            </a:r>
            <a:r>
              <a:rPr lang="en-US" dirty="0" err="1" smtClean="0"/>
              <a:t>Hyperchromasia</a:t>
            </a:r>
            <a:endParaRPr lang="en-US" dirty="0" smtClean="0"/>
          </a:p>
          <a:p>
            <a:r>
              <a:rPr lang="en-US" dirty="0" smtClean="0"/>
              <a:t> Condensation of chromatin material</a:t>
            </a:r>
          </a:p>
          <a:p>
            <a:r>
              <a:rPr lang="en-US" dirty="0" smtClean="0"/>
              <a:t> </a:t>
            </a:r>
            <a:r>
              <a:rPr lang="en-US" dirty="0" err="1" smtClean="0"/>
              <a:t>Multinucleation</a:t>
            </a:r>
            <a:endParaRPr lang="en-US" dirty="0"/>
          </a:p>
        </p:txBody>
      </p:sp>
      <p:pic>
        <p:nvPicPr>
          <p:cNvPr id="5" name="Content Placeholder 4"/>
          <p:cNvPicPr>
            <a:picLocks noGrp="1"/>
          </p:cNvPicPr>
          <p:nvPr>
            <p:ph sz="half" idx="2"/>
          </p:nvPr>
        </p:nvPicPr>
        <p:blipFill>
          <a:blip r:embed="rId2"/>
          <a:srcRect/>
          <a:stretch>
            <a:fillRect/>
          </a:stretch>
        </p:blipFill>
        <p:spPr bwMode="auto">
          <a:xfrm>
            <a:off x="4648200" y="1600200"/>
            <a:ext cx="4495800" cy="41910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Abnormal cells </a:t>
            </a:r>
            <a:endParaRPr lang="en-US" dirty="0"/>
          </a:p>
        </p:txBody>
      </p:sp>
      <p:sp>
        <p:nvSpPr>
          <p:cNvPr id="3" name="Content Placeholder 2"/>
          <p:cNvSpPr>
            <a:spLocks noGrp="1"/>
          </p:cNvSpPr>
          <p:nvPr>
            <p:ph sz="half" idx="1"/>
          </p:nvPr>
        </p:nvSpPr>
        <p:spPr/>
        <p:txBody>
          <a:bodyPr>
            <a:normAutofit fontScale="85000" lnSpcReduction="20000"/>
          </a:bodyPr>
          <a:lstStyle/>
          <a:p>
            <a:r>
              <a:rPr lang="en-US" b="1" i="1" dirty="0" smtClean="0">
                <a:solidFill>
                  <a:schemeClr val="accent1">
                    <a:lumMod val="60000"/>
                    <a:lumOff val="40000"/>
                  </a:schemeClr>
                </a:solidFill>
              </a:rPr>
              <a:t>Mild </a:t>
            </a:r>
            <a:r>
              <a:rPr lang="en-US" b="1" i="1" dirty="0" err="1" smtClean="0">
                <a:solidFill>
                  <a:schemeClr val="accent1">
                    <a:lumMod val="60000"/>
                    <a:lumOff val="40000"/>
                  </a:schemeClr>
                </a:solidFill>
              </a:rPr>
              <a:t>dyskaryosis</a:t>
            </a:r>
            <a:endParaRPr lang="en-US" b="1" i="1" dirty="0" smtClean="0">
              <a:solidFill>
                <a:schemeClr val="accent1">
                  <a:lumMod val="60000"/>
                  <a:lumOff val="40000"/>
                </a:schemeClr>
              </a:solidFill>
            </a:endParaRPr>
          </a:p>
          <a:p>
            <a:endParaRPr lang="en-US" b="1" i="1" dirty="0" smtClean="0">
              <a:solidFill>
                <a:schemeClr val="accent1">
                  <a:lumMod val="60000"/>
                  <a:lumOff val="40000"/>
                </a:schemeClr>
              </a:solidFill>
            </a:endParaRPr>
          </a:p>
          <a:p>
            <a:r>
              <a:rPr lang="en-US" dirty="0" smtClean="0"/>
              <a:t>Cells are of superficial or intermediate type </a:t>
            </a:r>
            <a:r>
              <a:rPr lang="en-US" dirty="0" err="1" smtClean="0"/>
              <a:t>squamous</a:t>
            </a:r>
            <a:r>
              <a:rPr lang="en-US" dirty="0" smtClean="0"/>
              <a:t> cells.</a:t>
            </a:r>
          </a:p>
          <a:p>
            <a:r>
              <a:rPr lang="en-US" dirty="0" smtClean="0"/>
              <a:t> Cells have angular borders with translucent cytoplasm. </a:t>
            </a:r>
          </a:p>
          <a:p>
            <a:r>
              <a:rPr lang="en-US" dirty="0" smtClean="0"/>
              <a:t>The nucleus occupies less than half of the total area of cytoplasm.</a:t>
            </a:r>
          </a:p>
          <a:p>
            <a:r>
              <a:rPr lang="en-US" dirty="0" err="1" smtClean="0"/>
              <a:t>Binucleation</a:t>
            </a:r>
            <a:r>
              <a:rPr lang="en-US" dirty="0" smtClean="0"/>
              <a:t> is common.</a:t>
            </a:r>
          </a:p>
          <a:p>
            <a:r>
              <a:rPr lang="en-US" dirty="0" smtClean="0"/>
              <a:t>Mild </a:t>
            </a:r>
            <a:r>
              <a:rPr lang="en-US" dirty="0" err="1" smtClean="0"/>
              <a:t>dyskaryosis</a:t>
            </a:r>
            <a:r>
              <a:rPr lang="en-US" dirty="0" smtClean="0"/>
              <a:t>  correlates with cells from surface of CIN I.</a:t>
            </a:r>
          </a:p>
          <a:p>
            <a:endParaRPr lang="en-US" dirty="0"/>
          </a:p>
        </p:txBody>
      </p:sp>
      <p:sp>
        <p:nvSpPr>
          <p:cNvPr id="65538" name="AutoShape 2" descr="Image result for mild koilocyto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0" name="AutoShape 4" descr="Image result for mild koilocyto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2" name="AutoShape 6" descr="Image result for mild koilocyto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4" name="AutoShape 8" descr="Image result for mild koilocyto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5546" name="AutoShape 10" descr="Image result for mild koilocytosi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5548" name="Picture 12" descr="Image result for mild koilocytosis"/>
          <p:cNvPicPr>
            <a:picLocks noChangeAspect="1" noChangeArrowheads="1"/>
          </p:cNvPicPr>
          <p:nvPr/>
        </p:nvPicPr>
        <p:blipFill>
          <a:blip r:embed="rId2" cstate="print"/>
          <a:srcRect/>
          <a:stretch>
            <a:fillRect/>
          </a:stretch>
        </p:blipFill>
        <p:spPr bwMode="auto">
          <a:xfrm>
            <a:off x="5257800" y="2209800"/>
            <a:ext cx="3886200" cy="29718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Continued…</a:t>
            </a:r>
            <a:endParaRPr lang="en-US" dirty="0"/>
          </a:p>
        </p:txBody>
      </p:sp>
      <p:sp>
        <p:nvSpPr>
          <p:cNvPr id="3" name="Content Placeholder 2"/>
          <p:cNvSpPr>
            <a:spLocks noGrp="1"/>
          </p:cNvSpPr>
          <p:nvPr>
            <p:ph sz="half" idx="1"/>
          </p:nvPr>
        </p:nvSpPr>
        <p:spPr>
          <a:xfrm>
            <a:off x="304800" y="1828800"/>
            <a:ext cx="4038600" cy="4525963"/>
          </a:xfrm>
        </p:spPr>
        <p:txBody>
          <a:bodyPr>
            <a:normAutofit fontScale="77500" lnSpcReduction="20000"/>
          </a:bodyPr>
          <a:lstStyle/>
          <a:p>
            <a:r>
              <a:rPr lang="en-US" b="1" i="1" dirty="0" smtClean="0">
                <a:solidFill>
                  <a:schemeClr val="accent1">
                    <a:lumMod val="60000"/>
                    <a:lumOff val="40000"/>
                  </a:schemeClr>
                </a:solidFill>
              </a:rPr>
              <a:t>Moderate </a:t>
            </a:r>
            <a:r>
              <a:rPr lang="en-US" b="1" i="1" dirty="0" err="1" smtClean="0">
                <a:solidFill>
                  <a:schemeClr val="accent1">
                    <a:lumMod val="60000"/>
                    <a:lumOff val="40000"/>
                  </a:schemeClr>
                </a:solidFill>
              </a:rPr>
              <a:t>dyskaryosis</a:t>
            </a:r>
            <a:endParaRPr lang="en-US" b="1" i="1" dirty="0" smtClean="0">
              <a:solidFill>
                <a:schemeClr val="accent1">
                  <a:lumMod val="60000"/>
                  <a:lumOff val="40000"/>
                </a:schemeClr>
              </a:solidFill>
            </a:endParaRPr>
          </a:p>
          <a:p>
            <a:endParaRPr lang="en-US" b="1" i="1" dirty="0" smtClean="0">
              <a:solidFill>
                <a:schemeClr val="accent1">
                  <a:lumMod val="60000"/>
                  <a:lumOff val="40000"/>
                </a:schemeClr>
              </a:solidFill>
            </a:endParaRPr>
          </a:p>
          <a:p>
            <a:r>
              <a:rPr lang="en-US" dirty="0" smtClean="0"/>
              <a:t>The cells are of </a:t>
            </a:r>
            <a:r>
              <a:rPr lang="en-US" dirty="0" err="1" smtClean="0"/>
              <a:t>intermediate,parabasal</a:t>
            </a:r>
            <a:r>
              <a:rPr lang="en-US" dirty="0" smtClean="0"/>
              <a:t> or superficial type </a:t>
            </a:r>
            <a:r>
              <a:rPr lang="en-US" dirty="0" err="1" smtClean="0"/>
              <a:t>squamous</a:t>
            </a:r>
            <a:r>
              <a:rPr lang="en-US" dirty="0" smtClean="0"/>
              <a:t> cells.</a:t>
            </a:r>
          </a:p>
          <a:p>
            <a:r>
              <a:rPr lang="en-US" dirty="0" smtClean="0"/>
              <a:t> Cells have more is proportionate nuclear enlargement and </a:t>
            </a:r>
            <a:r>
              <a:rPr lang="en-US" dirty="0" err="1" smtClean="0"/>
              <a:t>hyperchromasia</a:t>
            </a:r>
            <a:r>
              <a:rPr lang="en-US" dirty="0" smtClean="0"/>
              <a:t> compared to mildly </a:t>
            </a:r>
            <a:r>
              <a:rPr lang="en-US" dirty="0" err="1" smtClean="0"/>
              <a:t>dyskaryotic</a:t>
            </a:r>
            <a:r>
              <a:rPr lang="en-US" dirty="0" smtClean="0"/>
              <a:t> cells.</a:t>
            </a:r>
          </a:p>
          <a:p>
            <a:r>
              <a:rPr lang="en-US" dirty="0" smtClean="0"/>
              <a:t>The nucleus occupies one half to two-thirds of the total area of the cytoplasm.</a:t>
            </a:r>
          </a:p>
          <a:p>
            <a:endParaRPr lang="en-US" dirty="0"/>
          </a:p>
        </p:txBody>
      </p:sp>
      <p:sp>
        <p:nvSpPr>
          <p:cNvPr id="68612" name="AutoShape 4" descr="Image result for tadpole c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8614" name="Picture 6" descr="Image result for moderate koilocytosis"/>
          <p:cNvPicPr>
            <a:picLocks noChangeAspect="1" noChangeArrowheads="1"/>
          </p:cNvPicPr>
          <p:nvPr/>
        </p:nvPicPr>
        <p:blipFill>
          <a:blip r:embed="rId2"/>
          <a:srcRect/>
          <a:stretch>
            <a:fillRect/>
          </a:stretch>
        </p:blipFill>
        <p:spPr bwMode="auto">
          <a:xfrm>
            <a:off x="4724400" y="1524001"/>
            <a:ext cx="4419600" cy="32766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875506"/>
          </a:xfrm>
        </p:spPr>
        <p:txBody>
          <a:bodyPr/>
          <a:lstStyle/>
          <a:p>
            <a:r>
              <a:rPr lang="en-US" dirty="0" smtClean="0"/>
              <a:t>Continued..</a:t>
            </a:r>
            <a:endParaRPr lang="en-US" dirty="0"/>
          </a:p>
        </p:txBody>
      </p:sp>
      <p:sp>
        <p:nvSpPr>
          <p:cNvPr id="3" name="Content Placeholder 2"/>
          <p:cNvSpPr>
            <a:spLocks noGrp="1"/>
          </p:cNvSpPr>
          <p:nvPr>
            <p:ph sz="half" idx="1"/>
          </p:nvPr>
        </p:nvSpPr>
        <p:spPr>
          <a:xfrm>
            <a:off x="0" y="1524000"/>
            <a:ext cx="4495800" cy="5333999"/>
          </a:xfrm>
        </p:spPr>
        <p:txBody>
          <a:bodyPr>
            <a:normAutofit fontScale="77500" lnSpcReduction="20000"/>
          </a:bodyPr>
          <a:lstStyle/>
          <a:p>
            <a:r>
              <a:rPr lang="en-US" b="1" i="1" dirty="0" smtClean="0">
                <a:solidFill>
                  <a:schemeClr val="accent1">
                    <a:lumMod val="60000"/>
                    <a:lumOff val="40000"/>
                  </a:schemeClr>
                </a:solidFill>
              </a:rPr>
              <a:t>Severe </a:t>
            </a:r>
            <a:r>
              <a:rPr lang="en-US" b="1" i="1" dirty="0" err="1" smtClean="0">
                <a:solidFill>
                  <a:schemeClr val="accent1">
                    <a:lumMod val="60000"/>
                    <a:lumOff val="40000"/>
                  </a:schemeClr>
                </a:solidFill>
              </a:rPr>
              <a:t>dyskaryosis</a:t>
            </a:r>
            <a:r>
              <a:rPr lang="en-US" b="1" i="1" dirty="0" smtClean="0">
                <a:solidFill>
                  <a:schemeClr val="accent1">
                    <a:lumMod val="60000"/>
                    <a:lumOff val="40000"/>
                  </a:schemeClr>
                </a:solidFill>
              </a:rPr>
              <a:t> </a:t>
            </a:r>
          </a:p>
          <a:p>
            <a:r>
              <a:rPr lang="en-US" dirty="0" smtClean="0"/>
              <a:t>Cells are of basal type, looking round, oval, polygonal or elongated in shape.</a:t>
            </a:r>
          </a:p>
          <a:p>
            <a:r>
              <a:rPr lang="en-US" dirty="0" smtClean="0"/>
              <a:t> The abnormal cells may occur in clumps or singly. </a:t>
            </a:r>
          </a:p>
          <a:p>
            <a:r>
              <a:rPr lang="en-US" dirty="0" smtClean="0"/>
              <a:t>The abnormal nucleus either practically fills the cell or there may be a thick, dense and narrow rim of cytoplasm around it.</a:t>
            </a:r>
          </a:p>
          <a:p>
            <a:r>
              <a:rPr lang="en-US" dirty="0" smtClean="0"/>
              <a:t> The nucleus is irregular with coarse chromatin pattern. The cells may be different in size and shape. </a:t>
            </a:r>
          </a:p>
          <a:p>
            <a:r>
              <a:rPr lang="en-US" dirty="0" smtClean="0"/>
              <a:t>Severely </a:t>
            </a:r>
            <a:r>
              <a:rPr lang="en-US" dirty="0" err="1" smtClean="0"/>
              <a:t>dyskaryotic</a:t>
            </a:r>
            <a:r>
              <a:rPr lang="en-US" dirty="0" smtClean="0"/>
              <a:t> cells when</a:t>
            </a:r>
          </a:p>
          <a:p>
            <a:r>
              <a:rPr lang="en-US" dirty="0" smtClean="0"/>
              <a:t>elongated, are sometimes called </a:t>
            </a:r>
            <a:r>
              <a:rPr lang="en-US" b="1" dirty="0" smtClean="0"/>
              <a:t>fiber cells</a:t>
            </a:r>
            <a:r>
              <a:rPr lang="en-US" dirty="0" smtClean="0"/>
              <a:t>.</a:t>
            </a:r>
          </a:p>
          <a:p>
            <a:pPr>
              <a:buNone/>
            </a:pPr>
            <a:endParaRPr lang="en-US" dirty="0"/>
          </a:p>
        </p:txBody>
      </p:sp>
      <p:sp>
        <p:nvSpPr>
          <p:cNvPr id="4" name="Content Placeholder 3"/>
          <p:cNvSpPr>
            <a:spLocks noGrp="1"/>
          </p:cNvSpPr>
          <p:nvPr>
            <p:ph sz="half" idx="2"/>
          </p:nvPr>
        </p:nvSpPr>
        <p:spPr>
          <a:xfrm>
            <a:off x="4648200" y="1371601"/>
            <a:ext cx="4038600" cy="4952999"/>
          </a:xfrm>
        </p:spPr>
        <p:txBody>
          <a:bodyPr>
            <a:normAutofit fontScale="77500" lnSpcReduction="20000"/>
          </a:bodyPr>
          <a:lstStyle/>
          <a:p>
            <a:r>
              <a:rPr lang="en-US" dirty="0" smtClean="0"/>
              <a:t>A severely </a:t>
            </a:r>
            <a:r>
              <a:rPr lang="en-US" dirty="0" err="1" smtClean="0"/>
              <a:t>dyskaryotic</a:t>
            </a:r>
            <a:r>
              <a:rPr lang="en-US" dirty="0" smtClean="0"/>
              <a:t> cell with an elongated tail of cytoplasm is described as a </a:t>
            </a:r>
            <a:r>
              <a:rPr lang="en-US" b="1" dirty="0" smtClean="0"/>
              <a:t>tadpole cell</a:t>
            </a:r>
            <a:r>
              <a:rPr lang="en-US" dirty="0" smtClean="0"/>
              <a:t>.</a:t>
            </a:r>
          </a:p>
          <a:p>
            <a:r>
              <a:rPr lang="en-US" dirty="0" smtClean="0"/>
              <a:t> Severely </a:t>
            </a:r>
            <a:r>
              <a:rPr lang="en-US" dirty="0" err="1" smtClean="0"/>
              <a:t>dyskaryotic</a:t>
            </a:r>
            <a:r>
              <a:rPr lang="en-US" dirty="0" smtClean="0"/>
              <a:t> cells correlate with CIN 3.</a:t>
            </a:r>
          </a:p>
          <a:p>
            <a:endParaRPr lang="en-US" dirty="0"/>
          </a:p>
        </p:txBody>
      </p:sp>
      <p:sp>
        <p:nvSpPr>
          <p:cNvPr id="69634" name="AutoShape 2" descr="Image result for tadpole c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9636" name="AutoShape 4" descr="Image result for tadpole c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9638" name="AutoShape 6" descr="Image result for tadpole c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9640" name="AutoShape 8" descr="Image result for tadpole c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9642" name="AutoShape 10" descr="Image result for tadpole c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9644" name="AutoShape 12" descr="Image result for tadpole c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9646" name="AutoShape 14" descr="Image result for tadpole cell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9648" name="Picture 16" descr="Image result for tadpole cells"/>
          <p:cNvPicPr>
            <a:picLocks noChangeAspect="1" noChangeArrowheads="1"/>
          </p:cNvPicPr>
          <p:nvPr/>
        </p:nvPicPr>
        <p:blipFill>
          <a:blip r:embed="rId2"/>
          <a:srcRect/>
          <a:stretch>
            <a:fillRect/>
          </a:stretch>
        </p:blipFill>
        <p:spPr bwMode="auto">
          <a:xfrm>
            <a:off x="5029200" y="3733800"/>
            <a:ext cx="3714750" cy="26670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09601"/>
            <a:ext cx="4038600" cy="5638800"/>
          </a:xfrm>
        </p:spPr>
        <p:txBody>
          <a:bodyPr>
            <a:normAutofit fontScale="85000" lnSpcReduction="20000"/>
          </a:bodyPr>
          <a:lstStyle/>
          <a:p>
            <a:r>
              <a:rPr lang="en-US" sz="3100" b="1" i="1" dirty="0" err="1" smtClean="0">
                <a:solidFill>
                  <a:schemeClr val="accent1">
                    <a:lumMod val="60000"/>
                    <a:lumOff val="40000"/>
                  </a:schemeClr>
                </a:solidFill>
              </a:rPr>
              <a:t>Koilocytosis</a:t>
            </a:r>
            <a:r>
              <a:rPr lang="en-US" b="1" i="1" dirty="0" smtClean="0"/>
              <a:t> </a:t>
            </a:r>
          </a:p>
          <a:p>
            <a:endParaRPr lang="en-US" b="1" i="1" dirty="0" smtClean="0"/>
          </a:p>
          <a:p>
            <a:r>
              <a:rPr lang="en-US" dirty="0" smtClean="0"/>
              <a:t> The nuclear abnormalities associated with human papilloma virus infection. </a:t>
            </a:r>
          </a:p>
          <a:p>
            <a:r>
              <a:rPr lang="en-US" dirty="0" smtClean="0"/>
              <a:t>Cells show typical central clearing (</a:t>
            </a:r>
            <a:r>
              <a:rPr lang="en-US" dirty="0" err="1" smtClean="0"/>
              <a:t>perinuclear</a:t>
            </a:r>
            <a:r>
              <a:rPr lang="en-US" dirty="0" smtClean="0"/>
              <a:t> halo) with peripheral condensation of cytoplasm. </a:t>
            </a:r>
          </a:p>
          <a:p>
            <a:r>
              <a:rPr lang="en-US" dirty="0" smtClean="0"/>
              <a:t>The nucleus is </a:t>
            </a:r>
            <a:r>
              <a:rPr lang="en-US" dirty="0" err="1" smtClean="0"/>
              <a:t>irregulary</a:t>
            </a:r>
            <a:r>
              <a:rPr lang="en-US" dirty="0" smtClean="0"/>
              <a:t> enlarged and shows </a:t>
            </a:r>
            <a:r>
              <a:rPr lang="en-US" dirty="0" err="1" smtClean="0"/>
              <a:t>hyperchromasia</a:t>
            </a:r>
            <a:r>
              <a:rPr lang="en-US" dirty="0" smtClean="0"/>
              <a:t> with </a:t>
            </a:r>
            <a:r>
              <a:rPr lang="en-US" dirty="0" err="1" smtClean="0"/>
              <a:t>multinucleation</a:t>
            </a:r>
            <a:r>
              <a:rPr lang="en-US" dirty="0" smtClean="0"/>
              <a:t>.</a:t>
            </a:r>
          </a:p>
          <a:p>
            <a:r>
              <a:rPr lang="en-US" dirty="0" smtClean="0"/>
              <a:t> Patients with </a:t>
            </a:r>
            <a:r>
              <a:rPr lang="en-US" dirty="0" err="1" smtClean="0"/>
              <a:t>koilocytosis</a:t>
            </a:r>
            <a:r>
              <a:rPr lang="en-US" dirty="0" smtClean="0"/>
              <a:t> on repeated smear, need </a:t>
            </a:r>
            <a:r>
              <a:rPr lang="en-US" dirty="0" err="1" smtClean="0"/>
              <a:t>colposcopic</a:t>
            </a:r>
            <a:r>
              <a:rPr lang="en-US" dirty="0" smtClean="0"/>
              <a:t> evaluation.</a:t>
            </a:r>
          </a:p>
          <a:p>
            <a:endParaRPr lang="en-US" dirty="0"/>
          </a:p>
        </p:txBody>
      </p:sp>
      <p:pic>
        <p:nvPicPr>
          <p:cNvPr id="70658" name="Picture 2" descr="C:\Users\OBG\Downloads\Screenshot_2019-05-23-23-39-39-801.jpeg"/>
          <p:cNvPicPr>
            <a:picLocks noGrp="1" noChangeAspect="1" noChangeArrowheads="1"/>
          </p:cNvPicPr>
          <p:nvPr>
            <p:ph sz="half" idx="2"/>
          </p:nvPr>
        </p:nvPicPr>
        <p:blipFill>
          <a:blip r:embed="rId2" cstate="print"/>
          <a:srcRect/>
          <a:stretch>
            <a:fillRect/>
          </a:stretch>
        </p:blipFill>
        <p:spPr bwMode="auto">
          <a:xfrm>
            <a:off x="4800600" y="2362200"/>
            <a:ext cx="4038600" cy="3092349"/>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609601"/>
            <a:ext cx="4038600" cy="5638800"/>
          </a:xfrm>
        </p:spPr>
        <p:txBody>
          <a:bodyPr>
            <a:normAutofit/>
          </a:bodyPr>
          <a:lstStyle/>
          <a:p>
            <a:r>
              <a:rPr lang="en-US" b="1" i="1" dirty="0" smtClean="0">
                <a:solidFill>
                  <a:schemeClr val="accent1">
                    <a:lumMod val="60000"/>
                    <a:lumOff val="40000"/>
                  </a:schemeClr>
                </a:solidFill>
              </a:rPr>
              <a:t>Carcinoma in situ </a:t>
            </a:r>
          </a:p>
          <a:p>
            <a:endParaRPr lang="en-US" b="1" i="1" dirty="0" smtClean="0"/>
          </a:p>
          <a:p>
            <a:r>
              <a:rPr lang="en-US" dirty="0" smtClean="0"/>
              <a:t>Cells are </a:t>
            </a:r>
            <a:r>
              <a:rPr lang="en-US" dirty="0" err="1" smtClean="0"/>
              <a:t>parabasal</a:t>
            </a:r>
            <a:r>
              <a:rPr lang="en-US" dirty="0" smtClean="0"/>
              <a:t> type with increased nuclear cytoplasmic ratio. </a:t>
            </a:r>
          </a:p>
          <a:p>
            <a:r>
              <a:rPr lang="en-US" dirty="0" smtClean="0"/>
              <a:t>The nucleus may be irregular sometimes multiple. </a:t>
            </a:r>
          </a:p>
          <a:p>
            <a:r>
              <a:rPr lang="en-US" dirty="0" smtClean="0"/>
              <a:t>The chromatin pattern is granular. </a:t>
            </a:r>
          </a:p>
          <a:p>
            <a:r>
              <a:rPr lang="en-US" dirty="0" smtClean="0"/>
              <a:t>Cytoplasm is scanty.</a:t>
            </a:r>
          </a:p>
          <a:p>
            <a:endParaRPr lang="en-US" dirty="0"/>
          </a:p>
        </p:txBody>
      </p:sp>
      <p:pic>
        <p:nvPicPr>
          <p:cNvPr id="71682" name="Picture 2" descr="C:\Users\OBG\Downloads\Screenshot_2019-05-24-00-21-09-959.jpeg"/>
          <p:cNvPicPr>
            <a:picLocks noGrp="1" noChangeAspect="1" noChangeArrowheads="1"/>
          </p:cNvPicPr>
          <p:nvPr>
            <p:ph sz="half" idx="2"/>
          </p:nvPr>
        </p:nvPicPr>
        <p:blipFill>
          <a:blip r:embed="rId2" cstate="print"/>
          <a:srcRect/>
          <a:stretch>
            <a:fillRect/>
          </a:stretch>
        </p:blipFill>
        <p:spPr bwMode="auto">
          <a:xfrm>
            <a:off x="4648200" y="1600200"/>
            <a:ext cx="4038600" cy="4531896"/>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81001"/>
            <a:ext cx="4038600" cy="5867400"/>
          </a:xfrm>
        </p:spPr>
        <p:txBody>
          <a:bodyPr>
            <a:normAutofit/>
          </a:bodyPr>
          <a:lstStyle/>
          <a:p>
            <a:r>
              <a:rPr lang="en-US" b="1" i="1" dirty="0" smtClean="0">
                <a:solidFill>
                  <a:schemeClr val="accent1">
                    <a:lumMod val="60000"/>
                    <a:lumOff val="40000"/>
                  </a:schemeClr>
                </a:solidFill>
              </a:rPr>
              <a:t>Invasive carcinoma—</a:t>
            </a:r>
          </a:p>
          <a:p>
            <a:r>
              <a:rPr lang="en-US" dirty="0" smtClean="0"/>
              <a:t>Cells are single or grouped in clusters. </a:t>
            </a:r>
          </a:p>
          <a:p>
            <a:r>
              <a:rPr lang="en-US" dirty="0" smtClean="0"/>
              <a:t>The cells show irregular nuclei and clumping of nuclear chromatin, which is also coarse. </a:t>
            </a:r>
          </a:p>
          <a:p>
            <a:r>
              <a:rPr lang="en-US" b="1" dirty="0" smtClean="0"/>
              <a:t>Large tadpole cells are seen</a:t>
            </a:r>
            <a:r>
              <a:rPr lang="en-US" dirty="0" smtClean="0"/>
              <a:t>.</a:t>
            </a:r>
          </a:p>
          <a:p>
            <a:endParaRPr lang="en-US" dirty="0"/>
          </a:p>
        </p:txBody>
      </p:sp>
      <p:pic>
        <p:nvPicPr>
          <p:cNvPr id="72706" name="Picture 2" descr="Image result for LARGE TAdpole cells OF CARCINOMA INVASIVE"/>
          <p:cNvPicPr>
            <a:picLocks noChangeAspect="1" noChangeArrowheads="1"/>
          </p:cNvPicPr>
          <p:nvPr/>
        </p:nvPicPr>
        <p:blipFill>
          <a:blip r:embed="rId2"/>
          <a:srcRect/>
          <a:stretch>
            <a:fillRect/>
          </a:stretch>
        </p:blipFill>
        <p:spPr bwMode="auto">
          <a:xfrm>
            <a:off x="4419600" y="1295400"/>
            <a:ext cx="4724400" cy="3619500"/>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SYSTEM</a:t>
            </a:r>
            <a:endParaRPr lang="en-US" dirty="0"/>
          </a:p>
        </p:txBody>
      </p:sp>
      <p:sp>
        <p:nvSpPr>
          <p:cNvPr id="3" name="Content Placeholder 2"/>
          <p:cNvSpPr>
            <a:spLocks noGrp="1"/>
          </p:cNvSpPr>
          <p:nvPr>
            <p:ph sz="half" idx="1"/>
          </p:nvPr>
        </p:nvSpPr>
        <p:spPr>
          <a:xfrm>
            <a:off x="457200" y="1722437"/>
            <a:ext cx="8305800" cy="4525963"/>
          </a:xfrm>
        </p:spPr>
        <p:txBody>
          <a:bodyPr>
            <a:normAutofit/>
          </a:bodyPr>
          <a:lstStyle/>
          <a:p>
            <a:r>
              <a:rPr lang="en-US" b="1" dirty="0" smtClean="0"/>
              <a:t> </a:t>
            </a:r>
            <a:r>
              <a:rPr lang="en-US" dirty="0" smtClean="0"/>
              <a:t>Reporting system on the grading basis (</a:t>
            </a:r>
            <a:r>
              <a:rPr lang="en-US" dirty="0" err="1" smtClean="0"/>
              <a:t>Papanicolaou’s</a:t>
            </a:r>
            <a:r>
              <a:rPr lang="en-US" dirty="0" smtClean="0"/>
              <a:t>) is replaced by some with two remarks only—normal or abnormal.</a:t>
            </a:r>
          </a:p>
          <a:p>
            <a:r>
              <a:rPr lang="en-US" dirty="0" smtClean="0"/>
              <a:t>An abnormal smear indicates the presence of lesion either CIN and/or papilloma virus infection or invasive malignancy. </a:t>
            </a:r>
          </a:p>
          <a:p>
            <a:r>
              <a:rPr lang="en-US" dirty="0" smtClean="0"/>
              <a:t>A doubtful or inconclusive smear dictates repeat smear.</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ap smear ppt"/>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lstStyle/>
          <a:p>
            <a:r>
              <a:rPr lang="en-US" dirty="0" smtClean="0"/>
              <a:t>PAPANICOLAOU’S GRADES</a:t>
            </a:r>
            <a:endParaRPr lang="en-US" dirty="0"/>
          </a:p>
        </p:txBody>
      </p:sp>
      <p:sp>
        <p:nvSpPr>
          <p:cNvPr id="3" name="Content Placeholder 2"/>
          <p:cNvSpPr>
            <a:spLocks noGrp="1"/>
          </p:cNvSpPr>
          <p:nvPr>
            <p:ph sz="half" idx="1"/>
          </p:nvPr>
        </p:nvSpPr>
        <p:spPr/>
        <p:txBody>
          <a:bodyPr>
            <a:normAutofit fontScale="70000" lnSpcReduction="20000"/>
          </a:bodyPr>
          <a:lstStyle/>
          <a:p>
            <a:endParaRPr lang="en-US" dirty="0"/>
          </a:p>
        </p:txBody>
      </p:sp>
      <p:sp>
        <p:nvSpPr>
          <p:cNvPr id="4" name="Content Placeholder 3"/>
          <p:cNvSpPr>
            <a:spLocks noGrp="1"/>
          </p:cNvSpPr>
          <p:nvPr>
            <p:ph sz="half" idx="2"/>
          </p:nvPr>
        </p:nvSpPr>
        <p:spPr>
          <a:xfrm>
            <a:off x="4648200" y="1219201"/>
            <a:ext cx="4038600" cy="5029200"/>
          </a:xfrm>
        </p:spPr>
        <p:txBody>
          <a:bodyPr>
            <a:normAutofit fontScale="70000" lnSpcReduction="20000"/>
          </a:bodyPr>
          <a:lstStyle/>
          <a:p>
            <a:r>
              <a:rPr lang="en-US" dirty="0" smtClean="0"/>
              <a:t>ACCURACY:</a:t>
            </a:r>
          </a:p>
          <a:p>
            <a:r>
              <a:rPr lang="en-US" dirty="0" smtClean="0"/>
              <a:t>Diagnostic accuracy is 98% in cervical malignancy.</a:t>
            </a:r>
          </a:p>
          <a:p>
            <a:r>
              <a:rPr lang="en-US" dirty="0" smtClean="0"/>
              <a:t>False negative rate is 15% may be due to :</a:t>
            </a:r>
          </a:p>
          <a:p>
            <a:r>
              <a:rPr lang="en-US" dirty="0" smtClean="0"/>
              <a:t>1. Smear is too scanty.</a:t>
            </a:r>
          </a:p>
          <a:p>
            <a:r>
              <a:rPr lang="en-US" dirty="0" smtClean="0"/>
              <a:t> 2. Smear is too thick.</a:t>
            </a:r>
          </a:p>
          <a:p>
            <a:r>
              <a:rPr lang="en-US" dirty="0" smtClean="0"/>
              <a:t>3. Smear poorly stained.</a:t>
            </a:r>
          </a:p>
          <a:p>
            <a:r>
              <a:rPr lang="en-US" dirty="0" smtClean="0"/>
              <a:t>4. Smear is too bloody.</a:t>
            </a:r>
          </a:p>
          <a:p>
            <a:r>
              <a:rPr lang="en-US" dirty="0" smtClean="0"/>
              <a:t>5. Smear is poor stained due to </a:t>
            </a:r>
            <a:r>
              <a:rPr lang="en-US" dirty="0" err="1" smtClean="0"/>
              <a:t>misinterpertation</a:t>
            </a:r>
            <a:r>
              <a:rPr lang="en-US" dirty="0" smtClean="0"/>
              <a:t>.</a:t>
            </a:r>
          </a:p>
          <a:p>
            <a:r>
              <a:rPr lang="en-US" dirty="0" smtClean="0"/>
              <a:t>Abnormal cytology is an indication of </a:t>
            </a:r>
            <a:r>
              <a:rPr lang="en-US" dirty="0" err="1" smtClean="0"/>
              <a:t>colposcopic</a:t>
            </a:r>
            <a:r>
              <a:rPr lang="en-US" dirty="0" smtClean="0"/>
              <a:t> evaluation and directed biopsy after application of </a:t>
            </a:r>
            <a:r>
              <a:rPr lang="en-US" dirty="0" err="1" smtClean="0"/>
              <a:t>schiller’s</a:t>
            </a:r>
            <a:r>
              <a:rPr lang="en-US" dirty="0" smtClean="0"/>
              <a:t> or </a:t>
            </a:r>
            <a:r>
              <a:rPr lang="en-US" dirty="0" err="1" smtClean="0"/>
              <a:t>Lugol’s</a:t>
            </a:r>
            <a:r>
              <a:rPr lang="en-US" dirty="0" smtClean="0"/>
              <a:t> iodine.</a:t>
            </a:r>
          </a:p>
          <a:p>
            <a:r>
              <a:rPr lang="en-US" dirty="0" smtClean="0"/>
              <a:t>In case of infection repeat cytology after controlling the infection.</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Pap smear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 OF SCREENING.</a:t>
            </a:r>
            <a:endParaRPr lang="en-US" dirty="0"/>
          </a:p>
        </p:txBody>
      </p:sp>
      <p:sp>
        <p:nvSpPr>
          <p:cNvPr id="3" name="Content Placeholder 2"/>
          <p:cNvSpPr>
            <a:spLocks noGrp="1"/>
          </p:cNvSpPr>
          <p:nvPr>
            <p:ph idx="1"/>
          </p:nvPr>
        </p:nvSpPr>
        <p:spPr/>
        <p:txBody>
          <a:bodyPr>
            <a:normAutofit/>
          </a:bodyPr>
          <a:lstStyle/>
          <a:p>
            <a:r>
              <a:rPr lang="en-US" dirty="0" smtClean="0"/>
              <a:t>The objective of screening is to reduce the incidence and mortality from cervical cancer. </a:t>
            </a:r>
          </a:p>
          <a:p>
            <a:r>
              <a:rPr lang="en-US" dirty="0" smtClean="0"/>
              <a:t>Even a single smear in a life time, if appropriately timed, will produce some benefits.</a:t>
            </a:r>
          </a:p>
          <a:p>
            <a:r>
              <a:rPr lang="en-US" dirty="0" smtClean="0"/>
              <a:t> If extended only to high-risk group, the mortality from the cancer deaths will still be reduced to 60 percent.</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226208"/>
          </a:xfrm>
        </p:spPr>
        <p:txBody>
          <a:bodyPr>
            <a:normAutofit/>
          </a:bodyPr>
          <a:lstStyle/>
          <a:p>
            <a:r>
              <a:rPr lang="en-US" b="1" dirty="0" smtClean="0"/>
              <a:t>Pap smear test has been effective reducing the incidence of cervical cancer by 80% and the mortality by 70%</a:t>
            </a:r>
            <a:r>
              <a:rPr lang="en-US" dirty="0" smtClean="0"/>
              <a:t>.</a:t>
            </a:r>
          </a:p>
          <a:p>
            <a:r>
              <a:rPr lang="en-US" dirty="0" smtClean="0"/>
              <a:t> As a result of Pap test, more and more preinvasive carcinoma is detected. </a:t>
            </a:r>
          </a:p>
          <a:p>
            <a:r>
              <a:rPr lang="en-US" dirty="0" smtClean="0"/>
              <a:t>Opportunistic screening done by a trained staff is effective when follow-up (call and recall) is maintained. </a:t>
            </a:r>
          </a:p>
          <a:p>
            <a:r>
              <a:rPr lang="en-US" dirty="0" smtClean="0"/>
              <a:t>Pap testing after total hysterectomy, done for benign lesion is not recommended.</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a:bodyPr>
          <a:lstStyle/>
          <a:p>
            <a:r>
              <a:rPr lang="en-US" dirty="0" smtClean="0"/>
              <a:t> </a:t>
            </a:r>
            <a:r>
              <a:rPr lang="en-US" sz="4000" b="1" dirty="0" smtClean="0">
                <a:solidFill>
                  <a:srgbClr val="FF0000"/>
                </a:solidFill>
                <a:latin typeface="Arial Black" pitchFamily="34" charset="0"/>
                <a:cs typeface="Aharoni" pitchFamily="2" charset="-79"/>
              </a:rPr>
              <a:t>Low risk </a:t>
            </a:r>
            <a:r>
              <a:rPr lang="en-US" sz="4000" b="1" i="1" dirty="0" smtClean="0">
                <a:solidFill>
                  <a:srgbClr val="FF0000"/>
                </a:solidFill>
                <a:latin typeface="Arial Black" pitchFamily="34" charset="0"/>
                <a:cs typeface="Aharoni" pitchFamily="2" charset="-79"/>
              </a:rPr>
              <a:t>Screening </a:t>
            </a:r>
            <a:endParaRPr lang="en-US" sz="4000" b="1" dirty="0" smtClean="0">
              <a:solidFill>
                <a:srgbClr val="FF0000"/>
              </a:solidFill>
              <a:latin typeface="Arial Black" pitchFamily="34" charset="0"/>
              <a:cs typeface="Aharoni" pitchFamily="2" charset="-79"/>
            </a:endParaRPr>
          </a:p>
          <a:p>
            <a:r>
              <a:rPr lang="en-US" dirty="0" smtClean="0"/>
              <a:t>– Women who had never been sexually active</a:t>
            </a:r>
          </a:p>
          <a:p>
            <a:r>
              <a:rPr lang="en-US" dirty="0" smtClean="0"/>
              <a:t>– Women aged 70,who had three negative smears in the past 10 years</a:t>
            </a:r>
          </a:p>
          <a:p>
            <a:r>
              <a:rPr lang="en-US" dirty="0" smtClean="0"/>
              <a:t>– Women who had hysterectomy for benign lesion.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04801"/>
            <a:ext cx="8382000" cy="5943600"/>
          </a:xfrm>
        </p:spPr>
        <p:txBody>
          <a:bodyPr>
            <a:normAutofit/>
          </a:bodyPr>
          <a:lstStyle/>
          <a:p>
            <a:r>
              <a:rPr lang="en-US" sz="2800" dirty="0" smtClean="0">
                <a:solidFill>
                  <a:srgbClr val="FF0000"/>
                </a:solidFill>
                <a:latin typeface="Arial Black" pitchFamily="34" charset="0"/>
              </a:rPr>
              <a:t> </a:t>
            </a:r>
            <a:r>
              <a:rPr lang="en-US" sz="2800" b="1" dirty="0" smtClean="0">
                <a:solidFill>
                  <a:srgbClr val="FF0000"/>
                </a:solidFill>
                <a:latin typeface="Arial Black" pitchFamily="34" charset="0"/>
              </a:rPr>
              <a:t>At risk</a:t>
            </a:r>
            <a:endParaRPr lang="en-US" sz="2800" dirty="0" smtClean="0">
              <a:solidFill>
                <a:srgbClr val="FF0000"/>
              </a:solidFill>
              <a:latin typeface="Arial Black" pitchFamily="34" charset="0"/>
            </a:endParaRPr>
          </a:p>
          <a:p>
            <a:r>
              <a:rPr lang="en-US" dirty="0" smtClean="0"/>
              <a:t>– Women aged 21 years or having sex for last 3 years up to the age of 70 who are or have been sexually active.</a:t>
            </a:r>
          </a:p>
          <a:p>
            <a:endParaRPr lang="en-US" dirty="0" smtClean="0"/>
          </a:p>
          <a:p>
            <a:r>
              <a:rPr lang="en-US" sz="3600" b="1" dirty="0" smtClean="0">
                <a:solidFill>
                  <a:schemeClr val="accent1">
                    <a:lumMod val="60000"/>
                    <a:lumOff val="40000"/>
                  </a:schemeClr>
                </a:solidFill>
                <a:latin typeface="Aharoni" pitchFamily="2" charset="-79"/>
                <a:cs typeface="Aharoni" pitchFamily="2" charset="-79"/>
              </a:rPr>
              <a:t>Screening schedule.</a:t>
            </a:r>
          </a:p>
          <a:p>
            <a:r>
              <a:rPr lang="en-US" sz="3600" dirty="0" smtClean="0">
                <a:latin typeface="Arial Rounded MT Bold" pitchFamily="34" charset="0"/>
              </a:rPr>
              <a:t>Every 2–3 years after age 30 with 3 negative yearly smears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457201"/>
            <a:ext cx="8382000" cy="5791200"/>
          </a:xfrm>
        </p:spPr>
        <p:txBody>
          <a:bodyPr>
            <a:normAutofit fontScale="92500" lnSpcReduction="20000"/>
          </a:bodyPr>
          <a:lstStyle/>
          <a:p>
            <a:r>
              <a:rPr lang="en-US" dirty="0" smtClean="0"/>
              <a:t> </a:t>
            </a:r>
            <a:r>
              <a:rPr lang="en-US" sz="3300" b="1" dirty="0" smtClean="0">
                <a:solidFill>
                  <a:srgbClr val="FF0000"/>
                </a:solidFill>
                <a:latin typeface="Arial Black" pitchFamily="34" charset="0"/>
              </a:rPr>
              <a:t>High risk</a:t>
            </a:r>
            <a:endParaRPr lang="en-US" sz="3300" dirty="0" smtClean="0">
              <a:solidFill>
                <a:srgbClr val="FF0000"/>
              </a:solidFill>
              <a:latin typeface="Arial Black" pitchFamily="34" charset="0"/>
            </a:endParaRPr>
          </a:p>
          <a:p>
            <a:r>
              <a:rPr lang="en-US" dirty="0" smtClean="0"/>
              <a:t>– Early marriage</a:t>
            </a:r>
          </a:p>
          <a:p>
            <a:r>
              <a:rPr lang="en-US" dirty="0" smtClean="0"/>
              <a:t>– Early intercourse</a:t>
            </a:r>
          </a:p>
          <a:p>
            <a:r>
              <a:rPr lang="en-US" dirty="0" smtClean="0"/>
              <a:t>– Early pregnancy</a:t>
            </a:r>
          </a:p>
          <a:p>
            <a:r>
              <a:rPr lang="en-US" dirty="0" smtClean="0"/>
              <a:t>– Smoking habits</a:t>
            </a:r>
          </a:p>
          <a:p>
            <a:r>
              <a:rPr lang="en-US" dirty="0" smtClean="0"/>
              <a:t>– Oral pill users</a:t>
            </a:r>
          </a:p>
          <a:p>
            <a:r>
              <a:rPr lang="en-US" dirty="0" smtClean="0"/>
              <a:t>– Multiple sexual partners</a:t>
            </a:r>
          </a:p>
          <a:p>
            <a:r>
              <a:rPr lang="en-US" dirty="0" smtClean="0"/>
              <a:t>– Human papilloma virus infection and HSV(Herpes simplex virus) Type -2</a:t>
            </a:r>
          </a:p>
          <a:p>
            <a:r>
              <a:rPr lang="en-US" dirty="0" smtClean="0"/>
              <a:t>– Women who are </a:t>
            </a:r>
            <a:r>
              <a:rPr lang="en-US" dirty="0" err="1" smtClean="0"/>
              <a:t>immunosuppressed</a:t>
            </a:r>
            <a:r>
              <a:rPr lang="en-US" dirty="0" smtClean="0"/>
              <a:t> (HIV positive).</a:t>
            </a:r>
          </a:p>
          <a:p>
            <a:endParaRPr lang="en-US" dirty="0" smtClean="0"/>
          </a:p>
          <a:p>
            <a:r>
              <a:rPr lang="en-US" sz="3500" dirty="0" smtClean="0">
                <a:solidFill>
                  <a:schemeClr val="accent1">
                    <a:lumMod val="60000"/>
                    <a:lumOff val="40000"/>
                  </a:schemeClr>
                </a:solidFill>
                <a:latin typeface="Aharoni" pitchFamily="2" charset="-79"/>
                <a:cs typeface="Aharoni" pitchFamily="2" charset="-79"/>
              </a:rPr>
              <a:t>SCREENING SCHEDULE</a:t>
            </a:r>
          </a:p>
          <a:p>
            <a:r>
              <a:rPr lang="en-US" sz="3200" dirty="0" smtClean="0">
                <a:latin typeface="Arial Rounded MT Bold" pitchFamily="34" charset="0"/>
              </a:rPr>
              <a:t>Every 2–3 years after age 30 with 3 negative yearly smears</a:t>
            </a:r>
          </a:p>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108</TotalTime>
  <Words>1428</Words>
  <Application>Microsoft Office PowerPoint</Application>
  <PresentationFormat>On-screen Show (4:3)</PresentationFormat>
  <Paragraphs>195</Paragraphs>
  <Slides>41</Slides>
  <Notes>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Verve</vt:lpstr>
      <vt:lpstr>Pap smear</vt:lpstr>
      <vt:lpstr>What is pap smear test?</vt:lpstr>
      <vt:lpstr>CONTINUED…</vt:lpstr>
      <vt:lpstr>Slide 4</vt:lpstr>
      <vt:lpstr>OBJECTIVE OF SCREENING.</vt:lpstr>
      <vt:lpstr>Slide 6</vt:lpstr>
      <vt:lpstr>RISK FACTORS..</vt:lpstr>
      <vt:lpstr>Slide 8</vt:lpstr>
      <vt:lpstr>Slide 9</vt:lpstr>
      <vt:lpstr>Procedure…</vt:lpstr>
      <vt:lpstr>Slide 11</vt:lpstr>
      <vt:lpstr>Slide 12</vt:lpstr>
      <vt:lpstr>Slide 13</vt:lpstr>
      <vt:lpstr>Slide 14</vt:lpstr>
      <vt:lpstr>Slide 15</vt:lpstr>
      <vt:lpstr>Slide 16</vt:lpstr>
      <vt:lpstr>Pre-requisites are,</vt:lpstr>
      <vt:lpstr>Slide 18</vt:lpstr>
      <vt:lpstr>Requirements </vt:lpstr>
      <vt:lpstr>Position of the patient for pelvic examination</vt:lpstr>
      <vt:lpstr>Positions</vt:lpstr>
      <vt:lpstr>Position of the physician for pelvic examination</vt:lpstr>
      <vt:lpstr>Slide 23</vt:lpstr>
      <vt:lpstr>Procedure</vt:lpstr>
      <vt:lpstr>Slide 25</vt:lpstr>
      <vt:lpstr>CYTOLOGIC PAP</vt:lpstr>
      <vt:lpstr>Pap’s smear collection</vt:lpstr>
      <vt:lpstr>Fixation and Staining </vt:lpstr>
      <vt:lpstr>Slide 29</vt:lpstr>
      <vt:lpstr>Slide 30</vt:lpstr>
      <vt:lpstr>Normal Squamous cells and endocervical cells </vt:lpstr>
      <vt:lpstr>DYSKARYOSIS</vt:lpstr>
      <vt:lpstr>Abnormal cells </vt:lpstr>
      <vt:lpstr>Continued…</vt:lpstr>
      <vt:lpstr>Continued..</vt:lpstr>
      <vt:lpstr>Slide 36</vt:lpstr>
      <vt:lpstr>Slide 37</vt:lpstr>
      <vt:lpstr>Slide 38</vt:lpstr>
      <vt:lpstr>REPORTING SYSTEM</vt:lpstr>
      <vt:lpstr>PAPANICOLAOU’S GRADES</vt:lpstr>
      <vt:lpstr>Slide 41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 smear</dc:title>
  <dc:creator>OBG</dc:creator>
  <cp:lastModifiedBy>New</cp:lastModifiedBy>
  <cp:revision>13</cp:revision>
  <dcterms:created xsi:type="dcterms:W3CDTF">2019-05-24T05:28:50Z</dcterms:created>
  <dcterms:modified xsi:type="dcterms:W3CDTF">2019-08-17T11:20:28Z</dcterms:modified>
</cp:coreProperties>
</file>